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3" r:id="rId1"/>
    <p:sldMasterId id="2147483795" r:id="rId2"/>
    <p:sldMasterId id="2147483816" r:id="rId3"/>
  </p:sldMasterIdLst>
  <p:notesMasterIdLst>
    <p:notesMasterId r:id="rId23"/>
  </p:notesMasterIdLst>
  <p:sldIdLst>
    <p:sldId id="257" r:id="rId4"/>
    <p:sldId id="292" r:id="rId5"/>
    <p:sldId id="320" r:id="rId6"/>
    <p:sldId id="321" r:id="rId7"/>
    <p:sldId id="334" r:id="rId8"/>
    <p:sldId id="328" r:id="rId9"/>
    <p:sldId id="322" r:id="rId10"/>
    <p:sldId id="329" r:id="rId11"/>
    <p:sldId id="323" r:id="rId12"/>
    <p:sldId id="335" r:id="rId13"/>
    <p:sldId id="336" r:id="rId14"/>
    <p:sldId id="324" r:id="rId15"/>
    <p:sldId id="330" r:id="rId16"/>
    <p:sldId id="333" r:id="rId17"/>
    <p:sldId id="331" r:id="rId18"/>
    <p:sldId id="325" r:id="rId19"/>
    <p:sldId id="332" r:id="rId20"/>
    <p:sldId id="327" r:id="rId21"/>
    <p:sldId id="29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0605"/>
    <a:srgbClr val="DA0605"/>
    <a:srgbClr val="FF0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72"/>
    <p:restoredTop sz="97219"/>
  </p:normalViewPr>
  <p:slideViewPr>
    <p:cSldViewPr snapToGrid="0" snapToObjects="1">
      <p:cViewPr varScale="1">
        <p:scale>
          <a:sx n="122" d="100"/>
          <a:sy n="122" d="100"/>
        </p:scale>
        <p:origin x="4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A95BA9-B3C0-4F0E-B052-852D566480BB}" type="datetimeFigureOut">
              <a:rPr lang="en-US" smtClean="0"/>
              <a:t>12/2/24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9F4087-3590-47D4-96B1-C3AF9622A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64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to hit the </a:t>
            </a:r>
            <a:r>
              <a:rPr lang="en-US" b="1" dirty="0"/>
              <a:t>reset</a:t>
            </a:r>
            <a:r>
              <a:rPr lang="en-US" dirty="0"/>
              <a:t> button to make sure all the page elements react properly.</a:t>
            </a:r>
          </a:p>
          <a:p>
            <a:r>
              <a:rPr lang="en-US" dirty="0"/>
              <a:t>There are 20 different layouts that you can choose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CEC689-B63F-4B6D-AF6D-31DA368AC8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6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12/4/24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97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12/4/24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20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12/4/24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29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6568F7F-F0E0-46D0-960B-58B753B9B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5" y="3005573"/>
            <a:ext cx="12111050" cy="3823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88845"/>
            <a:ext cx="9144000" cy="1675397"/>
          </a:xfrm>
        </p:spPr>
        <p:txBody>
          <a:bodyPr anchor="b" anchorCtr="1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21121"/>
            <a:ext cx="9144000" cy="1614337"/>
          </a:xfrm>
        </p:spPr>
        <p:txBody>
          <a:bodyPr anchor="t" anchorCtr="1">
            <a:noAutofit/>
          </a:bodyPr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C8390F-A1CB-4DC5-B007-5E142B7808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8725" y="523835"/>
            <a:ext cx="211455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19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655B-5834-474B-BC1F-9C661A5A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86" y="355078"/>
            <a:ext cx="10063163" cy="12727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248664"/>
            <a:ext cx="10063163" cy="4286531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8807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1FD4580-B741-442B-8F45-7363BA70C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39" y="3023843"/>
            <a:ext cx="12081470" cy="38140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3298376"/>
            <a:ext cx="10063163" cy="1533002"/>
          </a:xfr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C685A-AF05-487F-BDC4-E0027061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17317"/>
            <a:ext cx="10063163" cy="17560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D798E-0F13-41D5-9F7D-521AF44734DA}"/>
              </a:ext>
            </a:extLst>
          </p:cNvPr>
          <p:cNvSpPr/>
          <p:nvPr userDrawn="1"/>
        </p:nvSpPr>
        <p:spPr>
          <a:xfrm>
            <a:off x="1079404" y="2860553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424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9835" y="2228568"/>
            <a:ext cx="4670128" cy="4286532"/>
          </a:xfrm>
        </p:spPr>
        <p:txBody>
          <a:bodyPr anchor="t" anchorCtr="0"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CDCAAAE-3117-43B1-8365-13245D25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76531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49373"/>
            <a:ext cx="4537075" cy="806904"/>
          </a:xfrm>
        </p:spPr>
        <p:txBody>
          <a:bodyPr anchor="b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8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874659"/>
            <a:ext cx="4537075" cy="36086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1301" y="1938488"/>
            <a:ext cx="4561114" cy="817789"/>
          </a:xfrm>
        </p:spPr>
        <p:txBody>
          <a:bodyPr vert="horz" lIns="0" tIns="0" rIns="0" bIns="0" rtlCol="0"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800" b="1" dirty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1301" y="2874659"/>
            <a:ext cx="4535424" cy="364044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D8D19-683F-4EEA-A357-6C4EB337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22746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7618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44C8B7-E3DE-4FF2-A95C-6EF26B46BA5D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9634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02B8-C24E-459A-BF60-3329F2C3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B51F18-4389-423C-83FA-B3547BD98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7029" y="2228568"/>
            <a:ext cx="6350558" cy="42865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35F952-6A35-4BAF-A7DB-A4486D42B5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798" y="2228568"/>
            <a:ext cx="4310064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55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12/4/24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171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17029" y="2023791"/>
            <a:ext cx="6149591" cy="8128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2400" b="1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17029" y="2984545"/>
            <a:ext cx="6149591" cy="3857625"/>
          </a:xfrm>
        </p:spPr>
        <p:txBody>
          <a:bodyPr anchor="t" anchorCtr="0">
            <a:noAutofit/>
          </a:bodyPr>
          <a:lstStyle>
            <a:lvl2pPr marL="457200" indent="-228600">
              <a:defRPr/>
            </a:lvl2pPr>
            <a:lvl3pPr marL="685800" indent="-228600">
              <a:defRPr/>
            </a:lvl3pPr>
            <a:lvl4pPr marL="914400" indent="-228600">
              <a:defRPr/>
            </a:lvl4pPr>
            <a:lvl5pPr marL="1143000" indent="-22860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2E0844B-EDCE-403C-8F9D-B2D645886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6799" y="2228568"/>
            <a:ext cx="4310063" cy="3857625"/>
          </a:xfr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750CC80-A3A7-4184-A0A3-A78FA977A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5078"/>
            <a:ext cx="10063163" cy="1272756"/>
          </a:xfrm>
        </p:spPr>
        <p:txBody>
          <a:bodyPr vert="horz" lIns="0" tIns="0" rIns="0" bIns="0" rtlCol="0" anchor="b" anchorCtr="0">
            <a:noAutofit/>
          </a:bodyPr>
          <a:lstStyle>
            <a:lvl1pPr algn="l"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31892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24D5BF9-F3B3-4ACC-932B-335271EEA4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376069" cy="6858000"/>
          </a:xfrm>
          <a:custGeom>
            <a:avLst/>
            <a:gdLst>
              <a:gd name="connsiteX0" fmla="*/ 342900 w 5376069"/>
              <a:gd name="connsiteY0" fmla="*/ 0 h 6858000"/>
              <a:gd name="connsiteX1" fmla="*/ 5376069 w 5376069"/>
              <a:gd name="connsiteY1" fmla="*/ 0 h 6858000"/>
              <a:gd name="connsiteX2" fmla="*/ 5376069 w 5376069"/>
              <a:gd name="connsiteY2" fmla="*/ 6858000 h 6858000"/>
              <a:gd name="connsiteX3" fmla="*/ 0 w 5376069"/>
              <a:gd name="connsiteY3" fmla="*/ 6858000 h 6858000"/>
              <a:gd name="connsiteX4" fmla="*/ 0 w 5376069"/>
              <a:gd name="connsiteY4" fmla="*/ 1524000 h 6858000"/>
              <a:gd name="connsiteX5" fmla="*/ 342900 w 5376069"/>
              <a:gd name="connsiteY5" fmla="*/ 1524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6069" h="6858000">
                <a:moveTo>
                  <a:pt x="342900" y="0"/>
                </a:moveTo>
                <a:lnTo>
                  <a:pt x="5376069" y="0"/>
                </a:lnTo>
                <a:lnTo>
                  <a:pt x="5376069" y="6858000"/>
                </a:lnTo>
                <a:lnTo>
                  <a:pt x="0" y="6858000"/>
                </a:lnTo>
                <a:lnTo>
                  <a:pt x="0" y="1524000"/>
                </a:lnTo>
                <a:lnTo>
                  <a:pt x="342900" y="1524000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7125" y="233701"/>
            <a:ext cx="6554875" cy="1394133"/>
          </a:xfrm>
        </p:spPr>
        <p:txBody>
          <a:bodyPr anchor="b"/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82B849B-9297-4686-AF02-28438683C1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37125" y="2228568"/>
            <a:ext cx="6149591" cy="4286531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28C148-7FAF-4E3C-B8DB-4B6F8AD5B25D}"/>
              </a:ext>
            </a:extLst>
          </p:cNvPr>
          <p:cNvSpPr/>
          <p:nvPr userDrawn="1"/>
        </p:nvSpPr>
        <p:spPr>
          <a:xfrm>
            <a:off x="5637125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9247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DC9C6F1-8CBB-4050-B79A-7FB6BB6048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0490" y="5124324"/>
            <a:ext cx="5299579" cy="167305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460EF5E-75D1-4A1E-ABAD-C73AF34E20ED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prstGeom prst="rect">
            <a:avLst/>
          </a:pr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91563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6D0E941-EDE7-49BA-BDF4-3F57E52E9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2421" y="5124324"/>
            <a:ext cx="5299579" cy="167305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33B11D-E83F-4E7D-A79C-E543708471D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7534275" y="1"/>
            <a:ext cx="4657725" cy="6857999"/>
          </a:xfrm>
          <a:custGeom>
            <a:avLst/>
            <a:gdLst>
              <a:gd name="connsiteX0" fmla="*/ 3193833 w 4657725"/>
              <a:gd name="connsiteY0" fmla="*/ 5150699 h 6857999"/>
              <a:gd name="connsiteX1" fmla="*/ 3193833 w 4657725"/>
              <a:gd name="connsiteY1" fmla="*/ 6122685 h 6857999"/>
              <a:gd name="connsiteX2" fmla="*/ 3923369 w 4657725"/>
              <a:gd name="connsiteY2" fmla="*/ 6796563 h 6857999"/>
              <a:gd name="connsiteX3" fmla="*/ 4652952 w 4657725"/>
              <a:gd name="connsiteY3" fmla="*/ 6120308 h 6857999"/>
              <a:gd name="connsiteX4" fmla="*/ 4652952 w 4657725"/>
              <a:gd name="connsiteY4" fmla="*/ 5150699 h 6857999"/>
              <a:gd name="connsiteX5" fmla="*/ 4301469 w 4657725"/>
              <a:gd name="connsiteY5" fmla="*/ 5150699 h 6857999"/>
              <a:gd name="connsiteX6" fmla="*/ 4301469 w 4657725"/>
              <a:gd name="connsiteY6" fmla="*/ 6110517 h 6857999"/>
              <a:gd name="connsiteX7" fmla="*/ 3923369 w 4657725"/>
              <a:gd name="connsiteY7" fmla="*/ 6491041 h 6857999"/>
              <a:gd name="connsiteX8" fmla="*/ 3542845 w 4657725"/>
              <a:gd name="connsiteY8" fmla="*/ 6110517 h 6857999"/>
              <a:gd name="connsiteX9" fmla="*/ 3542845 w 4657725"/>
              <a:gd name="connsiteY9" fmla="*/ 5150699 h 6857999"/>
              <a:gd name="connsiteX10" fmla="*/ 2421901 w 4657725"/>
              <a:gd name="connsiteY10" fmla="*/ 5126459 h 6857999"/>
              <a:gd name="connsiteX11" fmla="*/ 1808766 w 4657725"/>
              <a:gd name="connsiteY11" fmla="*/ 5618488 h 6857999"/>
              <a:gd name="connsiteX12" fmla="*/ 2739496 w 4657725"/>
              <a:gd name="connsiteY12" fmla="*/ 6316559 h 6857999"/>
              <a:gd name="connsiteX13" fmla="*/ 2458309 w 4657725"/>
              <a:gd name="connsiteY13" fmla="*/ 6495937 h 6857999"/>
              <a:gd name="connsiteX14" fmla="*/ 1944416 w 4657725"/>
              <a:gd name="connsiteY14" fmla="*/ 6277822 h 6857999"/>
              <a:gd name="connsiteX15" fmla="*/ 1757814 w 4657725"/>
              <a:gd name="connsiteY15" fmla="*/ 6539569 h 6857999"/>
              <a:gd name="connsiteX16" fmla="*/ 2441246 w 4657725"/>
              <a:gd name="connsiteY16" fmla="*/ 6796516 h 6857999"/>
              <a:gd name="connsiteX17" fmla="*/ 3088460 w 4657725"/>
              <a:gd name="connsiteY17" fmla="*/ 6277822 h 6857999"/>
              <a:gd name="connsiteX18" fmla="*/ 2160155 w 4657725"/>
              <a:gd name="connsiteY18" fmla="*/ 5589257 h 6857999"/>
              <a:gd name="connsiteX19" fmla="*/ 2390342 w 4657725"/>
              <a:gd name="connsiteY19" fmla="*/ 5426848 h 6857999"/>
              <a:gd name="connsiteX20" fmla="*/ 2860602 w 4657725"/>
              <a:gd name="connsiteY20" fmla="*/ 5603801 h 6857999"/>
              <a:gd name="connsiteX21" fmla="*/ 3052100 w 4657725"/>
              <a:gd name="connsiteY21" fmla="*/ 5351893 h 6857999"/>
              <a:gd name="connsiteX22" fmla="*/ 2421901 w 4657725"/>
              <a:gd name="connsiteY22" fmla="*/ 5126459 h 6857999"/>
              <a:gd name="connsiteX23" fmla="*/ 0 w 4657725"/>
              <a:gd name="connsiteY23" fmla="*/ 0 h 6857999"/>
              <a:gd name="connsiteX24" fmla="*/ 4657725 w 4657725"/>
              <a:gd name="connsiteY24" fmla="*/ 0 h 6857999"/>
              <a:gd name="connsiteX25" fmla="*/ 4657725 w 4657725"/>
              <a:gd name="connsiteY25" fmla="*/ 6857999 h 6857999"/>
              <a:gd name="connsiteX26" fmla="*/ 0 w 4657725"/>
              <a:gd name="connsiteY26" fmla="*/ 6857999 h 6857999"/>
              <a:gd name="connsiteX27" fmla="*/ 0 w 4657725"/>
              <a:gd name="connsiteY27" fmla="*/ 6767905 h 6857999"/>
              <a:gd name="connsiteX28" fmla="*/ 290396 w 4657725"/>
              <a:gd name="connsiteY28" fmla="*/ 6767905 h 6857999"/>
              <a:gd name="connsiteX29" fmla="*/ 589929 w 4657725"/>
              <a:gd name="connsiteY29" fmla="*/ 5833801 h 6857999"/>
              <a:gd name="connsiteX30" fmla="*/ 890270 w 4657725"/>
              <a:gd name="connsiteY30" fmla="*/ 6767905 h 6857999"/>
              <a:gd name="connsiteX31" fmla="*/ 1241849 w 4657725"/>
              <a:gd name="connsiteY31" fmla="*/ 6767905 h 6857999"/>
              <a:gd name="connsiteX32" fmla="*/ 1819004 w 4657725"/>
              <a:gd name="connsiteY32" fmla="*/ 5150939 h 6857999"/>
              <a:gd name="connsiteX33" fmla="*/ 1452644 w 4657725"/>
              <a:gd name="connsiteY33" fmla="*/ 5150939 h 6857999"/>
              <a:gd name="connsiteX34" fmla="*/ 1076160 w 4657725"/>
              <a:gd name="connsiteY34" fmla="*/ 6206910 h 6857999"/>
              <a:gd name="connsiteX35" fmla="*/ 736749 w 4657725"/>
              <a:gd name="connsiteY35" fmla="*/ 5150939 h 6857999"/>
              <a:gd name="connsiteX36" fmla="*/ 444440 w 4657725"/>
              <a:gd name="connsiteY36" fmla="*/ 5150939 h 6857999"/>
              <a:gd name="connsiteX37" fmla="*/ 103651 w 4657725"/>
              <a:gd name="connsiteY37" fmla="*/ 6208288 h 6857999"/>
              <a:gd name="connsiteX38" fmla="*/ 0 w 4657725"/>
              <a:gd name="connsiteY38" fmla="*/ 59175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57725" h="6857999">
                <a:moveTo>
                  <a:pt x="3193833" y="5150699"/>
                </a:moveTo>
                <a:lnTo>
                  <a:pt x="3193833" y="6122685"/>
                </a:lnTo>
                <a:cubicBezTo>
                  <a:pt x="3193833" y="6520177"/>
                  <a:pt x="3431435" y="6796563"/>
                  <a:pt x="3923369" y="6796563"/>
                </a:cubicBezTo>
                <a:cubicBezTo>
                  <a:pt x="4415303" y="6796563"/>
                  <a:pt x="4652952" y="6522601"/>
                  <a:pt x="4652952" y="6120308"/>
                </a:cubicBezTo>
                <a:lnTo>
                  <a:pt x="4652952" y="5150699"/>
                </a:lnTo>
                <a:lnTo>
                  <a:pt x="4301469" y="5150699"/>
                </a:lnTo>
                <a:lnTo>
                  <a:pt x="4301469" y="6110517"/>
                </a:lnTo>
                <a:cubicBezTo>
                  <a:pt x="4301469" y="6335951"/>
                  <a:pt x="4172996" y="6491041"/>
                  <a:pt x="3923369" y="6491041"/>
                </a:cubicBezTo>
                <a:cubicBezTo>
                  <a:pt x="3673742" y="6491041"/>
                  <a:pt x="3542845" y="6335951"/>
                  <a:pt x="3542845" y="6110517"/>
                </a:cubicBezTo>
                <a:lnTo>
                  <a:pt x="3542845" y="5150699"/>
                </a:lnTo>
                <a:close/>
                <a:moveTo>
                  <a:pt x="2421901" y="5126459"/>
                </a:moveTo>
                <a:cubicBezTo>
                  <a:pt x="2041377" y="5126459"/>
                  <a:pt x="1808766" y="5349469"/>
                  <a:pt x="1808766" y="5618488"/>
                </a:cubicBezTo>
                <a:cubicBezTo>
                  <a:pt x="1808766" y="6226870"/>
                  <a:pt x="2739496" y="6030572"/>
                  <a:pt x="2739496" y="6316559"/>
                </a:cubicBezTo>
                <a:cubicBezTo>
                  <a:pt x="2739496" y="6408719"/>
                  <a:pt x="2647383" y="6495937"/>
                  <a:pt x="2458309" y="6495937"/>
                </a:cubicBezTo>
                <a:cubicBezTo>
                  <a:pt x="2264392" y="6496559"/>
                  <a:pt x="2078684" y="6417736"/>
                  <a:pt x="1944416" y="6277822"/>
                </a:cubicBezTo>
                <a:lnTo>
                  <a:pt x="1757814" y="6539569"/>
                </a:lnTo>
                <a:cubicBezTo>
                  <a:pt x="1908009" y="6692283"/>
                  <a:pt x="2131019" y="6796516"/>
                  <a:pt x="2441246" y="6796516"/>
                </a:cubicBezTo>
                <a:cubicBezTo>
                  <a:pt x="2877570" y="6796516"/>
                  <a:pt x="3088460" y="6573506"/>
                  <a:pt x="3088460" y="6277822"/>
                </a:cubicBezTo>
                <a:cubicBezTo>
                  <a:pt x="3088460" y="5674288"/>
                  <a:pt x="2160155" y="5846346"/>
                  <a:pt x="2160155" y="5589257"/>
                </a:cubicBezTo>
                <a:cubicBezTo>
                  <a:pt x="2160155" y="5492296"/>
                  <a:pt x="2242524" y="5426848"/>
                  <a:pt x="2390342" y="5426848"/>
                </a:cubicBezTo>
                <a:cubicBezTo>
                  <a:pt x="2555223" y="5426848"/>
                  <a:pt x="2729752" y="5482600"/>
                  <a:pt x="2860602" y="5603801"/>
                </a:cubicBezTo>
                <a:lnTo>
                  <a:pt x="3052100" y="5351893"/>
                </a:lnTo>
                <a:cubicBezTo>
                  <a:pt x="2892114" y="5204028"/>
                  <a:pt x="2678848" y="5126459"/>
                  <a:pt x="2421901" y="5126459"/>
                </a:cubicBezTo>
                <a:close/>
                <a:moveTo>
                  <a:pt x="0" y="0"/>
                </a:moveTo>
                <a:lnTo>
                  <a:pt x="4657725" y="0"/>
                </a:lnTo>
                <a:lnTo>
                  <a:pt x="4657725" y="6857999"/>
                </a:lnTo>
                <a:lnTo>
                  <a:pt x="0" y="6857999"/>
                </a:lnTo>
                <a:lnTo>
                  <a:pt x="0" y="6767905"/>
                </a:lnTo>
                <a:lnTo>
                  <a:pt x="290396" y="6767905"/>
                </a:lnTo>
                <a:lnTo>
                  <a:pt x="589929" y="5833801"/>
                </a:lnTo>
                <a:lnTo>
                  <a:pt x="890270" y="6767905"/>
                </a:lnTo>
                <a:lnTo>
                  <a:pt x="1241849" y="6767905"/>
                </a:lnTo>
                <a:lnTo>
                  <a:pt x="1819004" y="5150939"/>
                </a:lnTo>
                <a:lnTo>
                  <a:pt x="1452644" y="5150939"/>
                </a:lnTo>
                <a:lnTo>
                  <a:pt x="1076160" y="6206910"/>
                </a:lnTo>
                <a:lnTo>
                  <a:pt x="736749" y="5150939"/>
                </a:lnTo>
                <a:lnTo>
                  <a:pt x="444440" y="5150939"/>
                </a:lnTo>
                <a:lnTo>
                  <a:pt x="103651" y="6208288"/>
                </a:lnTo>
                <a:lnTo>
                  <a:pt x="0" y="5917501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vert="horz" wrap="square" lIns="0" tIns="0" rIns="0" bIns="0" rtlCol="0" anchor="t" anchorCtr="1">
            <a:noAutofit/>
          </a:bodyPr>
          <a:lstStyle>
            <a:lvl1pPr marL="0" indent="0">
              <a:buNone/>
              <a:defRPr lang="en-US" sz="1050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EF2D-F918-47AF-9A2E-87606276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04" y="355078"/>
            <a:ext cx="6454871" cy="12727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BD20-E683-41C5-AE73-792E882BFC74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A561D-6C3D-49E7-AAA6-98B9F61B2FAC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B70FCC-BB97-4C83-A1E3-15B50D1C5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9404" y="2248664"/>
            <a:ext cx="6116053" cy="40835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69619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0C72FCE-BC18-4DE6-8A86-0BDDB39914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42900" y="6515100"/>
            <a:ext cx="2743200" cy="34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12/4/24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515100"/>
            <a:ext cx="4114800" cy="3429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05900" y="6515100"/>
            <a:ext cx="2743200" cy="342900"/>
          </a:xfrm>
          <a:prstGeom prst="rect">
            <a:avLst/>
          </a:prstGeom>
        </p:spPr>
        <p:txBody>
          <a:bodyPr/>
          <a:lstStyle/>
          <a:p>
            <a:fld id="{3B5513E4-DBDB-46C4-B6C5-AF67F93E4F9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8968443-C150-4B49-A66C-B31B7A83D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646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2516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50E9-59E0-4B05-B3E0-ABA1A45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15440"/>
          </a:xfr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</p:spPr>
        <p:txBody>
          <a:bodyPr vert="horz" lIns="0" tIns="0" rIns="0" bIns="0" rtlCol="0" anchor="b" anchorCtr="1">
            <a:noAutofit/>
          </a:bodyPr>
          <a:lstStyle>
            <a:lvl1pPr algn="ctr">
              <a:def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50DD2-B0BA-4A3D-B161-3329E6CA5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21" y="3024553"/>
            <a:ext cx="12142879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057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272F5B-D06F-45C3-93C0-97C922F20BB9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F82EF-FC63-4372-AB7B-6B10958C8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627807"/>
            <a:ext cx="7171757" cy="1272756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2469732"/>
            <a:ext cx="5264150" cy="4041599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8314-F229-4CEA-A701-B213BBC99594}"/>
              </a:ext>
            </a:extLst>
          </p:cNvPr>
          <p:cNvSpPr/>
          <p:nvPr userDrawn="1"/>
        </p:nvSpPr>
        <p:spPr>
          <a:xfrm>
            <a:off x="1079404" y="2076477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0635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1447034"/>
            <a:ext cx="5092819" cy="1107996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404" y="3124200"/>
            <a:ext cx="5093451" cy="340360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069E1-66A9-45BF-B886-E9052A262D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91719" y="293914"/>
            <a:ext cx="5600281" cy="4509198"/>
          </a:xfrm>
          <a:pattFill prst="pct5">
            <a:fgClr>
              <a:schemeClr val="bg1"/>
            </a:fgClr>
            <a:bgClr>
              <a:schemeClr val="tx1"/>
            </a:bgClr>
          </a:pattFill>
        </p:spPr>
        <p:txBody>
          <a:bodyPr vert="horz" lIns="0" tIns="0" rIns="0" bIns="0" rtlCol="0" anchor="t" anchorCtr="1">
            <a:noAutofit/>
          </a:bodyPr>
          <a:lstStyle>
            <a:lvl1pPr>
              <a:defRPr lang="en-US" dirty="0"/>
            </a:lvl1pPr>
          </a:lstStyle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71182-5020-4745-9218-F3F68CAA33C0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592F32-237F-433F-A66B-F68823AD6134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6CF5785-03AD-4729-9F73-AA1A76777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899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DF516-0E78-41C8-BC02-43AF6CBB745A}"/>
              </a:ext>
            </a:extLst>
          </p:cNvPr>
          <p:cNvCxnSpPr>
            <a:cxnSpLocks/>
          </p:cNvCxnSpPr>
          <p:nvPr userDrawn="1"/>
        </p:nvCxnSpPr>
        <p:spPr>
          <a:xfrm>
            <a:off x="979494" y="2585191"/>
            <a:ext cx="53772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588617-F174-4DF0-AB82-D24FA236E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002509"/>
          </a:xfrm>
          <a:custGeom>
            <a:avLst/>
            <a:gdLst>
              <a:gd name="connsiteX0" fmla="*/ 0 w 12192000"/>
              <a:gd name="connsiteY0" fmla="*/ 0 h 3002509"/>
              <a:gd name="connsiteX1" fmla="*/ 874207 w 12192000"/>
              <a:gd name="connsiteY1" fmla="*/ 0 h 3002509"/>
              <a:gd name="connsiteX2" fmla="*/ 874207 w 12192000"/>
              <a:gd name="connsiteY2" fmla="*/ 2 h 3002509"/>
              <a:gd name="connsiteX3" fmla="*/ 10420141 w 12192000"/>
              <a:gd name="connsiteY3" fmla="*/ 2 h 3002509"/>
              <a:gd name="connsiteX4" fmla="*/ 10420141 w 12192000"/>
              <a:gd name="connsiteY4" fmla="*/ 0 h 3002509"/>
              <a:gd name="connsiteX5" fmla="*/ 12192000 w 12192000"/>
              <a:gd name="connsiteY5" fmla="*/ 0 h 3002509"/>
              <a:gd name="connsiteX6" fmla="*/ 12192000 w 12192000"/>
              <a:gd name="connsiteY6" fmla="*/ 3002509 h 3002509"/>
              <a:gd name="connsiteX7" fmla="*/ 11629298 w 12192000"/>
              <a:gd name="connsiteY7" fmla="*/ 3002509 h 3002509"/>
              <a:gd name="connsiteX8" fmla="*/ 10420141 w 12192000"/>
              <a:gd name="connsiteY8" fmla="*/ 3002509 h 3002509"/>
              <a:gd name="connsiteX9" fmla="*/ 6356712 w 12192000"/>
              <a:gd name="connsiteY9" fmla="*/ 3002509 h 3002509"/>
              <a:gd name="connsiteX10" fmla="*/ 6356712 w 12192000"/>
              <a:gd name="connsiteY10" fmla="*/ 2565780 h 3002509"/>
              <a:gd name="connsiteX11" fmla="*/ 979494 w 12192000"/>
              <a:gd name="connsiteY11" fmla="*/ 2565780 h 3002509"/>
              <a:gd name="connsiteX12" fmla="*/ 979494 w 12192000"/>
              <a:gd name="connsiteY12" fmla="*/ 3002509 h 3002509"/>
              <a:gd name="connsiteX13" fmla="*/ 874207 w 12192000"/>
              <a:gd name="connsiteY13" fmla="*/ 3002509 h 3002509"/>
              <a:gd name="connsiteX14" fmla="*/ 488176 w 12192000"/>
              <a:gd name="connsiteY14" fmla="*/ 3002509 h 3002509"/>
              <a:gd name="connsiteX15" fmla="*/ 0 w 12192000"/>
              <a:gd name="connsiteY15" fmla="*/ 3002509 h 300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002509">
                <a:moveTo>
                  <a:pt x="0" y="0"/>
                </a:moveTo>
                <a:lnTo>
                  <a:pt x="874207" y="0"/>
                </a:lnTo>
                <a:lnTo>
                  <a:pt x="874207" y="2"/>
                </a:lnTo>
                <a:lnTo>
                  <a:pt x="10420141" y="2"/>
                </a:lnTo>
                <a:lnTo>
                  <a:pt x="10420141" y="0"/>
                </a:lnTo>
                <a:lnTo>
                  <a:pt x="12192000" y="0"/>
                </a:lnTo>
                <a:lnTo>
                  <a:pt x="12192000" y="3002509"/>
                </a:lnTo>
                <a:lnTo>
                  <a:pt x="11629298" y="3002509"/>
                </a:lnTo>
                <a:lnTo>
                  <a:pt x="10420141" y="3002509"/>
                </a:lnTo>
                <a:lnTo>
                  <a:pt x="6356712" y="3002509"/>
                </a:lnTo>
                <a:lnTo>
                  <a:pt x="6356712" y="2565780"/>
                </a:lnTo>
                <a:lnTo>
                  <a:pt x="979494" y="2565780"/>
                </a:lnTo>
                <a:lnTo>
                  <a:pt x="979494" y="3002509"/>
                </a:lnTo>
                <a:lnTo>
                  <a:pt x="874207" y="3002509"/>
                </a:lnTo>
                <a:lnTo>
                  <a:pt x="488176" y="3002509"/>
                </a:lnTo>
                <a:lnTo>
                  <a:pt x="0" y="3002509"/>
                </a:ln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8471" y="2825087"/>
            <a:ext cx="4892581" cy="794760"/>
          </a:xfrm>
        </p:spPr>
        <p:txBody>
          <a:bodyPr anchor="b" anchorCtr="0"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617" y="3893074"/>
            <a:ext cx="4872973" cy="2726090"/>
          </a:xfrm>
        </p:spPr>
        <p:txBody>
          <a:bodyPr anchor="t" anchorCtr="0"/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D14DF-5E3B-41EB-8A91-1BED59B88863}"/>
              </a:ext>
            </a:extLst>
          </p:cNvPr>
          <p:cNvSpPr/>
          <p:nvPr userDrawn="1"/>
        </p:nvSpPr>
        <p:spPr>
          <a:xfrm>
            <a:off x="979494" y="6766560"/>
            <a:ext cx="5377218" cy="91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2D1D0-12D7-4CD5-ABFE-D3A5E28E87D8}"/>
              </a:ext>
            </a:extLst>
          </p:cNvPr>
          <p:cNvSpPr/>
          <p:nvPr userDrawn="1"/>
        </p:nvSpPr>
        <p:spPr>
          <a:xfrm>
            <a:off x="1218471" y="3654238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652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72BC89-B507-4305-BFAA-84C0EE419D90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DCB285-323D-448D-81EB-F995D412F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578468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050D4-C2CD-4683-9D0C-F093C6F31754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698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12/4/24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7771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DB35EE-3D5D-40C7-B409-133C0C4222B5}"/>
              </a:ext>
            </a:extLst>
          </p:cNvPr>
          <p:cNvGrpSpPr/>
          <p:nvPr userDrawn="1"/>
        </p:nvGrpSpPr>
        <p:grpSpPr>
          <a:xfrm>
            <a:off x="1003202" y="2426144"/>
            <a:ext cx="10187475" cy="1650561"/>
            <a:chOff x="1003202" y="2426144"/>
            <a:chExt cx="10187475" cy="1650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4050D4-C2CD-4683-9D0C-F093C6F31754}"/>
                </a:ext>
              </a:extLst>
            </p:cNvPr>
            <p:cNvSpPr/>
            <p:nvPr userDrawn="1"/>
          </p:nvSpPr>
          <p:spPr>
            <a:xfrm>
              <a:off x="1079404" y="2426144"/>
              <a:ext cx="182880" cy="91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368F23-436E-4B2B-B643-7AFE8BAEDCAA}"/>
                </a:ext>
              </a:extLst>
            </p:cNvPr>
            <p:cNvSpPr/>
            <p:nvPr/>
          </p:nvSpPr>
          <p:spPr>
            <a:xfrm>
              <a:off x="1003202" y="3124200"/>
              <a:ext cx="1157287" cy="952505"/>
            </a:xfrm>
            <a:custGeom>
              <a:avLst/>
              <a:gdLst>
                <a:gd name="connsiteX0" fmla="*/ 338098 w 1157287"/>
                <a:gd name="connsiteY0" fmla="*/ -14 h 952505"/>
                <a:gd name="connsiteX1" fmla="*/ 480973 w 1157287"/>
                <a:gd name="connsiteY1" fmla="*/ 114286 h 952505"/>
                <a:gd name="connsiteX2" fmla="*/ 199985 w 1157287"/>
                <a:gd name="connsiteY2" fmla="*/ 557199 h 952505"/>
                <a:gd name="connsiteX3" fmla="*/ 252373 w 1157287"/>
                <a:gd name="connsiteY3" fmla="*/ 547674 h 952505"/>
                <a:gd name="connsiteX4" fmla="*/ 442873 w 1157287"/>
                <a:gd name="connsiteY4" fmla="*/ 747699 h 952505"/>
                <a:gd name="connsiteX5" fmla="*/ 241144 w 1157287"/>
                <a:gd name="connsiteY5" fmla="*/ 952486 h 952505"/>
                <a:gd name="connsiteX6" fmla="*/ 238085 w 1157287"/>
                <a:gd name="connsiteY6" fmla="*/ 952486 h 952505"/>
                <a:gd name="connsiteX7" fmla="*/ -40 w 1157287"/>
                <a:gd name="connsiteY7" fmla="*/ 647686 h 952505"/>
                <a:gd name="connsiteX8" fmla="*/ 338098 w 1157287"/>
                <a:gd name="connsiteY8" fmla="*/ -14 h 952505"/>
                <a:gd name="connsiteX9" fmla="*/ 1014373 w 1157287"/>
                <a:gd name="connsiteY9" fmla="*/ -14 h 952505"/>
                <a:gd name="connsiteX10" fmla="*/ 1157248 w 1157287"/>
                <a:gd name="connsiteY10" fmla="*/ 114286 h 952505"/>
                <a:gd name="connsiteX11" fmla="*/ 876260 w 1157287"/>
                <a:gd name="connsiteY11" fmla="*/ 557199 h 952505"/>
                <a:gd name="connsiteX12" fmla="*/ 928648 w 1157287"/>
                <a:gd name="connsiteY12" fmla="*/ 547674 h 952505"/>
                <a:gd name="connsiteX13" fmla="*/ 1119148 w 1157287"/>
                <a:gd name="connsiteY13" fmla="*/ 747699 h 952505"/>
                <a:gd name="connsiteX14" fmla="*/ 917420 w 1157287"/>
                <a:gd name="connsiteY14" fmla="*/ 952486 h 952505"/>
                <a:gd name="connsiteX15" fmla="*/ 914360 w 1157287"/>
                <a:gd name="connsiteY15" fmla="*/ 952486 h 952505"/>
                <a:gd name="connsiteX16" fmla="*/ 676235 w 1157287"/>
                <a:gd name="connsiteY16" fmla="*/ 647686 h 952505"/>
                <a:gd name="connsiteX17" fmla="*/ 1014373 w 1157287"/>
                <a:gd name="connsiteY17" fmla="*/ -14 h 95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7287" h="952505">
                  <a:moveTo>
                    <a:pt x="338098" y="-14"/>
                  </a:moveTo>
                  <a:lnTo>
                    <a:pt x="480973" y="114286"/>
                  </a:lnTo>
                  <a:cubicBezTo>
                    <a:pt x="328573" y="219061"/>
                    <a:pt x="209510" y="404799"/>
                    <a:pt x="199985" y="557199"/>
                  </a:cubicBezTo>
                  <a:cubicBezTo>
                    <a:pt x="204748" y="552436"/>
                    <a:pt x="238085" y="547674"/>
                    <a:pt x="252373" y="547674"/>
                  </a:cubicBezTo>
                  <a:cubicBezTo>
                    <a:pt x="361910" y="547674"/>
                    <a:pt x="442873" y="638161"/>
                    <a:pt x="442873" y="747699"/>
                  </a:cubicBezTo>
                  <a:cubicBezTo>
                    <a:pt x="443717" y="859955"/>
                    <a:pt x="353401" y="951641"/>
                    <a:pt x="241144" y="952486"/>
                  </a:cubicBezTo>
                  <a:cubicBezTo>
                    <a:pt x="240125" y="952494"/>
                    <a:pt x="239105" y="952494"/>
                    <a:pt x="238085" y="952486"/>
                  </a:cubicBezTo>
                  <a:cubicBezTo>
                    <a:pt x="109498" y="952486"/>
                    <a:pt x="-40" y="842949"/>
                    <a:pt x="-40" y="647686"/>
                  </a:cubicBezTo>
                  <a:cubicBezTo>
                    <a:pt x="-40" y="380986"/>
                    <a:pt x="152360" y="133336"/>
                    <a:pt x="338098" y="-14"/>
                  </a:cubicBezTo>
                  <a:close/>
                  <a:moveTo>
                    <a:pt x="1014373" y="-14"/>
                  </a:moveTo>
                  <a:lnTo>
                    <a:pt x="1157248" y="114286"/>
                  </a:lnTo>
                  <a:cubicBezTo>
                    <a:pt x="1004848" y="219061"/>
                    <a:pt x="885785" y="404799"/>
                    <a:pt x="876260" y="557199"/>
                  </a:cubicBezTo>
                  <a:cubicBezTo>
                    <a:pt x="881023" y="552436"/>
                    <a:pt x="909598" y="547674"/>
                    <a:pt x="928648" y="547674"/>
                  </a:cubicBezTo>
                  <a:cubicBezTo>
                    <a:pt x="1038185" y="547674"/>
                    <a:pt x="1119148" y="638161"/>
                    <a:pt x="1119148" y="747699"/>
                  </a:cubicBezTo>
                  <a:cubicBezTo>
                    <a:pt x="1119992" y="859955"/>
                    <a:pt x="1029676" y="951641"/>
                    <a:pt x="917420" y="952486"/>
                  </a:cubicBezTo>
                  <a:cubicBezTo>
                    <a:pt x="916400" y="952494"/>
                    <a:pt x="915380" y="952494"/>
                    <a:pt x="914360" y="952486"/>
                  </a:cubicBezTo>
                  <a:cubicBezTo>
                    <a:pt x="785773" y="952486"/>
                    <a:pt x="676235" y="842949"/>
                    <a:pt x="676235" y="647686"/>
                  </a:cubicBezTo>
                  <a:cubicBezTo>
                    <a:pt x="676235" y="380986"/>
                    <a:pt x="828635" y="133336"/>
                    <a:pt x="1014373" y="-14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D64C52-691F-4E4E-A130-109AF3BC94C7}"/>
                </a:ext>
              </a:extLst>
            </p:cNvPr>
            <p:cNvSpPr/>
            <p:nvPr/>
          </p:nvSpPr>
          <p:spPr>
            <a:xfrm>
              <a:off x="10038439" y="3124200"/>
              <a:ext cx="1152238" cy="952503"/>
            </a:xfrm>
            <a:custGeom>
              <a:avLst/>
              <a:gdLst>
                <a:gd name="connsiteX0" fmla="*/ 138073 w 1152238"/>
                <a:gd name="connsiteY0" fmla="*/ 952490 h 952503"/>
                <a:gd name="connsiteX1" fmla="*/ -40 w 1152238"/>
                <a:gd name="connsiteY1" fmla="*/ 838190 h 952503"/>
                <a:gd name="connsiteX2" fmla="*/ 276185 w 1152238"/>
                <a:gd name="connsiteY2" fmla="*/ 395277 h 952503"/>
                <a:gd name="connsiteX3" fmla="*/ 228560 w 1152238"/>
                <a:gd name="connsiteY3" fmla="*/ 404802 h 952503"/>
                <a:gd name="connsiteX4" fmla="*/ 33298 w 1152238"/>
                <a:gd name="connsiteY4" fmla="*/ 204777 h 952503"/>
                <a:gd name="connsiteX5" fmla="*/ 237799 w 1152238"/>
                <a:gd name="connsiteY5" fmla="*/ -10 h 952503"/>
                <a:gd name="connsiteX6" fmla="*/ 480973 w 1152238"/>
                <a:gd name="connsiteY6" fmla="*/ 304790 h 952503"/>
                <a:gd name="connsiteX7" fmla="*/ 138073 w 1152238"/>
                <a:gd name="connsiteY7" fmla="*/ 952490 h 952503"/>
                <a:gd name="connsiteX8" fmla="*/ 814348 w 1152238"/>
                <a:gd name="connsiteY8" fmla="*/ 952490 h 952503"/>
                <a:gd name="connsiteX9" fmla="*/ 671473 w 1152238"/>
                <a:gd name="connsiteY9" fmla="*/ 838190 h 952503"/>
                <a:gd name="connsiteX10" fmla="*/ 952460 w 1152238"/>
                <a:gd name="connsiteY10" fmla="*/ 395277 h 952503"/>
                <a:gd name="connsiteX11" fmla="*/ 900073 w 1152238"/>
                <a:gd name="connsiteY11" fmla="*/ 404802 h 952503"/>
                <a:gd name="connsiteX12" fmla="*/ 709573 w 1152238"/>
                <a:gd name="connsiteY12" fmla="*/ 204777 h 952503"/>
                <a:gd name="connsiteX13" fmla="*/ 911303 w 1152238"/>
                <a:gd name="connsiteY13" fmla="*/ -8 h 952503"/>
                <a:gd name="connsiteX14" fmla="*/ 914075 w 1152238"/>
                <a:gd name="connsiteY14" fmla="*/ -10 h 952503"/>
                <a:gd name="connsiteX15" fmla="*/ 1152199 w 1152238"/>
                <a:gd name="connsiteY15" fmla="*/ 304790 h 952503"/>
                <a:gd name="connsiteX16" fmla="*/ 814348 w 1152238"/>
                <a:gd name="connsiteY16" fmla="*/ 952490 h 95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2238" h="952503">
                  <a:moveTo>
                    <a:pt x="138073" y="952490"/>
                  </a:moveTo>
                  <a:lnTo>
                    <a:pt x="-40" y="838190"/>
                  </a:lnTo>
                  <a:cubicBezTo>
                    <a:pt x="152360" y="733415"/>
                    <a:pt x="266660" y="547677"/>
                    <a:pt x="276185" y="395277"/>
                  </a:cubicBezTo>
                  <a:cubicBezTo>
                    <a:pt x="276185" y="400040"/>
                    <a:pt x="242848" y="404802"/>
                    <a:pt x="228560" y="404802"/>
                  </a:cubicBezTo>
                  <a:cubicBezTo>
                    <a:pt x="114260" y="404802"/>
                    <a:pt x="33298" y="319077"/>
                    <a:pt x="33298" y="204777"/>
                  </a:cubicBezTo>
                  <a:cubicBezTo>
                    <a:pt x="34125" y="92132"/>
                    <a:pt x="125155" y="975"/>
                    <a:pt x="237799" y="-10"/>
                  </a:cubicBezTo>
                  <a:cubicBezTo>
                    <a:pt x="366673" y="-10"/>
                    <a:pt x="480973" y="109527"/>
                    <a:pt x="480973" y="304790"/>
                  </a:cubicBezTo>
                  <a:cubicBezTo>
                    <a:pt x="480973" y="571490"/>
                    <a:pt x="323524" y="823902"/>
                    <a:pt x="138073" y="952490"/>
                  </a:cubicBezTo>
                  <a:close/>
                  <a:moveTo>
                    <a:pt x="814348" y="952490"/>
                  </a:moveTo>
                  <a:lnTo>
                    <a:pt x="671473" y="838190"/>
                  </a:lnTo>
                  <a:cubicBezTo>
                    <a:pt x="823873" y="733415"/>
                    <a:pt x="942935" y="547677"/>
                    <a:pt x="952460" y="395277"/>
                  </a:cubicBezTo>
                  <a:cubicBezTo>
                    <a:pt x="947698" y="400040"/>
                    <a:pt x="919123" y="404802"/>
                    <a:pt x="900073" y="404802"/>
                  </a:cubicBezTo>
                  <a:cubicBezTo>
                    <a:pt x="790535" y="404802"/>
                    <a:pt x="709573" y="319077"/>
                    <a:pt x="709573" y="204777"/>
                  </a:cubicBezTo>
                  <a:cubicBezTo>
                    <a:pt x="708729" y="92521"/>
                    <a:pt x="799046" y="836"/>
                    <a:pt x="911303" y="-8"/>
                  </a:cubicBezTo>
                  <a:cubicBezTo>
                    <a:pt x="912226" y="-15"/>
                    <a:pt x="913151" y="-16"/>
                    <a:pt x="914075" y="-10"/>
                  </a:cubicBezTo>
                  <a:cubicBezTo>
                    <a:pt x="1042662" y="-10"/>
                    <a:pt x="1152199" y="109527"/>
                    <a:pt x="1152199" y="304790"/>
                  </a:cubicBezTo>
                  <a:cubicBezTo>
                    <a:pt x="1152199" y="571490"/>
                    <a:pt x="999799" y="823902"/>
                    <a:pt x="814348" y="95249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68D786-C98F-4FE4-8396-6519C133C59A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D9F925-78A0-46DD-830A-943A674BB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920635"/>
            <a:ext cx="8691516" cy="1329595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4210" y="3140123"/>
            <a:ext cx="7190508" cy="2997441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10673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61E-D700-41AB-A285-33515E6C0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404" y="560638"/>
            <a:ext cx="5799532" cy="1994392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0B0C01-FE56-4642-9E7B-E63BFB56B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4575" y="618596"/>
            <a:ext cx="4572000" cy="350865"/>
          </a:xfrm>
          <a:noFill/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5000"/>
              </a:lnSpc>
              <a:spcBef>
                <a:spcPts val="800"/>
              </a:spcBef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D1C27-A47E-49F4-8FF1-3954D853A2CE}"/>
              </a:ext>
            </a:extLst>
          </p:cNvPr>
          <p:cNvSpPr/>
          <p:nvPr userDrawn="1"/>
        </p:nvSpPr>
        <p:spPr>
          <a:xfrm>
            <a:off x="1079404" y="2730944"/>
            <a:ext cx="18288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9FF349-499D-4773-A3B2-1547301DCB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9404" y="3124200"/>
            <a:ext cx="5264150" cy="3733800"/>
          </a:xfrm>
          <a:pattFill prst="pct90">
            <a:fgClr>
              <a:schemeClr val="tx2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FDAA-EAF5-4519-A160-C1D803267657}"/>
              </a:ext>
            </a:extLst>
          </p:cNvPr>
          <p:cNvSpPr/>
          <p:nvPr userDrawn="1"/>
        </p:nvSpPr>
        <p:spPr>
          <a:xfrm>
            <a:off x="-1" y="7620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8A0A40-A66E-4EAB-B930-8FCBB8FCC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636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EECF27-A6B8-894C-A6EE-00D80E78276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BFF7E6-38B1-8142-87F5-2B8B4EBA31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5550" y="3563939"/>
            <a:ext cx="10117137" cy="667594"/>
          </a:xfrm>
        </p:spPr>
        <p:txBody>
          <a:bodyPr/>
          <a:lstStyle>
            <a:lvl1pPr marL="0" indent="0" algn="ctr">
              <a:buNone/>
              <a:defRPr lang="en-US" sz="4400" b="1" i="0" kern="1200" dirty="0" smtClean="0">
                <a:solidFill>
                  <a:schemeClr val="tx2">
                    <a:lumMod val="10000"/>
                  </a:schemeClr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  <a:lvl2pPr marL="457200" indent="0">
              <a:buNone/>
              <a:defRPr lang="en-US" sz="4400" b="1" i="0" kern="1200" dirty="0" smtClean="0">
                <a:solidFill>
                  <a:schemeClr val="bg2"/>
                </a:solidFill>
                <a:latin typeface="Corbel" panose="020B0503020204020204" pitchFamily="34" charset="0"/>
                <a:ea typeface="+mj-ea"/>
                <a:cs typeface="+mj-cs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22E3A38-7C06-B944-982B-213A7E3D3D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51100" y="4376738"/>
            <a:ext cx="7289800" cy="77311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36226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EECF27-A6B8-894C-A6EE-00D80E78276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BFF7E6-38B1-8142-87F5-2B8B4EBA31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5550" y="3563939"/>
            <a:ext cx="10117137" cy="667594"/>
          </a:xfrm>
        </p:spPr>
        <p:txBody>
          <a:bodyPr/>
          <a:lstStyle>
            <a:lvl1pPr marL="0" indent="0" algn="ctr">
              <a:buNone/>
              <a:defRPr lang="en-US" sz="4400" b="1" i="0" kern="1200" dirty="0" smtClean="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  <a:lvl2pPr marL="457200" indent="0">
              <a:buNone/>
              <a:defRPr lang="en-US" sz="4400" b="1" i="0" kern="1200" dirty="0" smtClean="0">
                <a:solidFill>
                  <a:schemeClr val="bg2"/>
                </a:solidFill>
                <a:latin typeface="Corbel" panose="020B0503020204020204" pitchFamily="34" charset="0"/>
                <a:ea typeface="+mj-ea"/>
                <a:cs typeface="+mj-cs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22E3A38-7C06-B944-982B-213A7E3D3D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51100" y="4376738"/>
            <a:ext cx="7289800" cy="77311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68082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D69E047-4A63-9E48-8C73-0842A613B2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90516" y="1858962"/>
            <a:ext cx="4203700" cy="314007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5242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677225E-008F-5D47-A03D-C2707AE1C0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3064" y="4065917"/>
            <a:ext cx="1805706" cy="17653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1920A4AF-D039-3F43-A019-02EC95682F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3547" y="4065917"/>
            <a:ext cx="1805706" cy="17653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DE25F45-F8A3-6844-84FC-70675A668A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48512" y="4043843"/>
            <a:ext cx="1805706" cy="17653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37E829C-18A8-8641-8915-7ED6C4703C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49343" y="4060166"/>
            <a:ext cx="1805706" cy="17653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1A2D967-593C-7346-BF15-B1AA9A81ACB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26741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571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A7D8A48-680D-3543-99AA-51D7D8E80F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170363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A095D9C-F83F-774C-A29D-6E1F09A4A4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1637" y="654290"/>
            <a:ext cx="3233738" cy="457188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843C1EF-11BD-E54F-9F40-ED61E8450A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21370" y="1028101"/>
            <a:ext cx="3657600" cy="2330450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4800"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73E8F4AC-A7FA-9F44-A584-FE5DE8238E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1370" y="654290"/>
            <a:ext cx="3657600" cy="2330450"/>
          </a:xfrm>
        </p:spPr>
        <p:txBody>
          <a:bodyPr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US" sz="1600" b="0" kern="1200" dirty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74322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A7D8A48-680D-3543-99AA-51D7D8E80F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21637" y="0"/>
            <a:ext cx="4170363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A095D9C-F83F-774C-A29D-6E1F09A4A4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87934" y="711799"/>
            <a:ext cx="3233738" cy="457188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843C1EF-11BD-E54F-9F40-ED61E8450A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0370" y="959090"/>
            <a:ext cx="3657600" cy="2330450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4800" b="1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73E8F4AC-A7FA-9F44-A584-FE5DE8238E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369" y="585279"/>
            <a:ext cx="3657600" cy="2330450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lang="en-US" sz="1600" b="0" kern="1200" dirty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54140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61DD6B-3CA3-EF45-8AA4-16946867C5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0737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2547B1-7644-6B4E-A8D9-0D369953F39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4D4199-C668-CD42-8A16-B0FEAC578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5" t="1549" r="16997" b="5294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8557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12/4/24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268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2E89E7-CDBF-0943-A09D-D1D3A35782E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ED9482-1B11-B048-A8AC-CAF9498374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5" t="1549" r="16997" b="5294"/>
          <a:stretch/>
        </p:blipFill>
        <p:spPr>
          <a:xfrm>
            <a:off x="0" y="46007"/>
            <a:ext cx="12192001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27286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61DD6B-3CA3-EF45-8AA4-16946867C5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4514" y="944679"/>
            <a:ext cx="4226830" cy="423288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638878-0B70-5D44-92FE-DBDD7867E7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97563" y="2428875"/>
            <a:ext cx="2095500" cy="2747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AFDFCC-C1B4-C84F-BF82-3610B35747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77425" y="2428875"/>
            <a:ext cx="2095500" cy="2747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80596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9FD68AF-E693-7E40-8BFD-AA578DB0DC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2608" y="454172"/>
            <a:ext cx="11317424" cy="595268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2635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83DC028F-AAA9-6047-A457-6AECFABF9DEA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806781" y="952500"/>
            <a:ext cx="5438775" cy="4953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B194767-F43A-454C-8B7C-728A710D82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57288" y="1004888"/>
            <a:ext cx="3984625" cy="58531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67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12/4/24</a:t>
            </a:r>
            <a:endParaRPr lang="en-US" dirty="0">
              <a:latin typeface="+mn-l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1192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12/4/24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54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12/4/24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53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12/4/24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2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12/4/24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9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+mn-lt"/>
              </a:rPr>
              <a:t>12/4/24</a:t>
            </a:r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2152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AA46-E27C-49B7-B52A-1D2CAB27054F}"/>
              </a:ext>
            </a:extLst>
          </p:cNvPr>
          <p:cNvSpPr/>
          <p:nvPr userDrawn="1"/>
        </p:nvSpPr>
        <p:spPr>
          <a:xfrm>
            <a:off x="-1" y="0"/>
            <a:ext cx="342901" cy="1447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404" y="355078"/>
            <a:ext cx="10063163" cy="12727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404" y="2248664"/>
            <a:ext cx="10063163" cy="35150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CF70C8-0AEC-4AD2-AD31-2A6E9D6584BB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63241" y="5124324"/>
            <a:ext cx="5299579" cy="1673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B6714-A342-46BB-9C49-060ABC6EF4F4}"/>
              </a:ext>
            </a:extLst>
          </p:cNvPr>
          <p:cNvSpPr/>
          <p:nvPr userDrawn="1"/>
        </p:nvSpPr>
        <p:spPr>
          <a:xfrm>
            <a:off x="1079404" y="1719274"/>
            <a:ext cx="18288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686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  <p:sldLayoutId id="2147483810" r:id="rId15"/>
    <p:sldLayoutId id="2147483811" r:id="rId16"/>
    <p:sldLayoutId id="2147483812" r:id="rId17"/>
    <p:sldLayoutId id="2147483813" r:id="rId18"/>
    <p:sldLayoutId id="2147483814" r:id="rId19"/>
    <p:sldLayoutId id="2147483815" r:id="rId20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16">
          <p15:clr>
            <a:srgbClr val="F26B43"/>
          </p15:clr>
        </p15:guide>
        <p15:guide id="4" pos="672">
          <p15:clr>
            <a:srgbClr val="F26B43"/>
          </p15:clr>
        </p15:guide>
        <p15:guide id="5" pos="1122">
          <p15:clr>
            <a:srgbClr val="F26B43"/>
          </p15:clr>
        </p15:guide>
        <p15:guide id="6" pos="1575">
          <p15:clr>
            <a:srgbClr val="F26B43"/>
          </p15:clr>
        </p15:guide>
        <p15:guide id="7" pos="2028">
          <p15:clr>
            <a:srgbClr val="F26B43"/>
          </p15:clr>
        </p15:guide>
        <p15:guide id="8" pos="2481">
          <p15:clr>
            <a:srgbClr val="F26B43"/>
          </p15:clr>
        </p15:guide>
        <p15:guide id="9" pos="2934">
          <p15:clr>
            <a:srgbClr val="F26B43"/>
          </p15:clr>
        </p15:guide>
        <p15:guide id="10" pos="3387">
          <p15:clr>
            <a:srgbClr val="F26B43"/>
          </p15:clr>
        </p15:guide>
        <p15:guide id="11" pos="3840">
          <p15:clr>
            <a:srgbClr val="F26B43"/>
          </p15:clr>
        </p15:guide>
        <p15:guide id="12" pos="4293">
          <p15:clr>
            <a:srgbClr val="F26B43"/>
          </p15:clr>
        </p15:guide>
        <p15:guide id="13" pos="4746">
          <p15:clr>
            <a:srgbClr val="F26B43"/>
          </p15:clr>
        </p15:guide>
        <p15:guide id="14" pos="5199">
          <p15:clr>
            <a:srgbClr val="F26B43"/>
          </p15:clr>
        </p15:guide>
        <p15:guide id="15" pos="5652">
          <p15:clr>
            <a:srgbClr val="F26B43"/>
          </p15:clr>
        </p15:guide>
        <p15:guide id="16" pos="6105">
          <p15:clr>
            <a:srgbClr val="F26B43"/>
          </p15:clr>
        </p15:guide>
        <p15:guide id="17" pos="6558">
          <p15:clr>
            <a:srgbClr val="F26B43"/>
          </p15:clr>
        </p15:guide>
        <p15:guide id="18" pos="7011">
          <p15:clr>
            <a:srgbClr val="F26B43"/>
          </p15:clr>
        </p15:guide>
        <p15:guide id="19" pos="7464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216">
          <p15:clr>
            <a:srgbClr val="F26B43"/>
          </p15:clr>
        </p15:guide>
        <p15:guide id="23" orient="horz" pos="696">
          <p15:clr>
            <a:srgbClr val="F26B43"/>
          </p15:clr>
        </p15:guide>
        <p15:guide id="24" orient="horz" pos="1188">
          <p15:clr>
            <a:srgbClr val="F26B43"/>
          </p15:clr>
        </p15:guide>
        <p15:guide id="25" orient="horz" pos="1674">
          <p15:clr>
            <a:srgbClr val="F26B43"/>
          </p15:clr>
        </p15:guide>
        <p15:guide id="26" orient="horz" pos="2160">
          <p15:clr>
            <a:srgbClr val="F26B43"/>
          </p15:clr>
        </p15:guide>
        <p15:guide id="27" orient="horz" pos="2646">
          <p15:clr>
            <a:srgbClr val="F26B43"/>
          </p15:clr>
        </p15:guide>
        <p15:guide id="28" orient="horz" pos="3132">
          <p15:clr>
            <a:srgbClr val="F26B43"/>
          </p15:clr>
        </p15:guide>
        <p15:guide id="29" orient="horz" pos="3618">
          <p15:clr>
            <a:srgbClr val="F26B43"/>
          </p15:clr>
        </p15:guide>
        <p15:guide id="30" orient="horz" pos="410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2A46E6-DEEC-2841-973F-2EFA7548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E0290-5896-F84C-8A4A-7C2C01200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4794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b="1" i="0" kern="1200" dirty="0">
          <a:solidFill>
            <a:schemeClr val="bg2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bg2"/>
          </a:solidFill>
          <a:latin typeface="Corbel" panose="020B05030202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Corbel" panose="020B05030202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Corbel" panose="020B05030202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Corbel" panose="020B05030202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Corbel" panose="020B05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BA0C9F7-8BCA-A4F1-F3F5-6CDB19BC47B6}"/>
              </a:ext>
            </a:extLst>
          </p:cNvPr>
          <p:cNvSpPr txBox="1"/>
          <p:nvPr/>
        </p:nvSpPr>
        <p:spPr>
          <a:xfrm>
            <a:off x="405848" y="1977888"/>
            <a:ext cx="11380304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D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 437: Introduction to Machine Learning</a:t>
            </a:r>
          </a:p>
          <a:p>
            <a:pPr algn="ctr"/>
            <a:endParaRPr lang="en-BD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BD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 Exploring Mental Health Data</a:t>
            </a:r>
          </a:p>
          <a:p>
            <a:pPr algn="ctr"/>
            <a:r>
              <a:rPr lang="en-BD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(Kaggle Playground Series – Season 4, Episode 11)</a:t>
            </a:r>
          </a:p>
          <a:p>
            <a:pPr algn="ctr"/>
            <a:endParaRPr lang="en-BD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BD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BD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BD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BD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B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 Horaira Hridhon</a:t>
            </a:r>
          </a:p>
          <a:p>
            <a:pPr algn="ctr"/>
            <a:r>
              <a:rPr lang="en-B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Name: Lone Wolf</a:t>
            </a:r>
          </a:p>
          <a:p>
            <a:pPr algn="ctr"/>
            <a:r>
              <a:rPr lang="en-BD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Instructor: Dr. Grant Williams</a:t>
            </a:r>
          </a:p>
          <a:p>
            <a:pPr algn="ctr"/>
            <a:endParaRPr lang="en-BD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28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2887A2-1A7A-6FDF-4D26-C667021CA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19884D-5F29-BB67-C677-CDC3501AFFAE}"/>
              </a:ext>
            </a:extLst>
          </p:cNvPr>
          <p:cNvSpPr/>
          <p:nvPr/>
        </p:nvSpPr>
        <p:spPr>
          <a:xfrm>
            <a:off x="363150" y="691171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19C098-F8AE-B5D9-C769-BA90300D3A35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1CD3D2-5769-FEA5-1A18-55773194C793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296003-ADE0-A40B-305A-3C6A7B352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12/4/24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9B786-3F7A-E9EB-BCC6-3B843938E97E}"/>
              </a:ext>
            </a:extLst>
          </p:cNvPr>
          <p:cNvSpPr txBox="1"/>
          <p:nvPr/>
        </p:nvSpPr>
        <p:spPr>
          <a:xfrm>
            <a:off x="251670" y="36257"/>
            <a:ext cx="9480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Mapping of Dietary Habits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EF68AA-063F-5BBA-CDAD-FD36C6D405E7}"/>
              </a:ext>
            </a:extLst>
          </p:cNvPr>
          <p:cNvSpPr txBox="1"/>
          <p:nvPr/>
        </p:nvSpPr>
        <p:spPr>
          <a:xfrm>
            <a:off x="363150" y="4612773"/>
            <a:ext cx="102522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dirty="0"/>
              <a:t>Similarly, mapping was done for other cateforical features like,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D" dirty="0"/>
              <a:t>‘Profession’,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D" dirty="0"/>
              <a:t>‘Degree’, 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D" dirty="0"/>
              <a:t>‘City’ </a:t>
            </a:r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D23FCA40-901A-6B1D-0575-226D6E779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50" y="850783"/>
            <a:ext cx="8034616" cy="3547197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20785A8B-C323-3DB1-A8C9-C0E4B8EF0AB4}"/>
              </a:ext>
            </a:extLst>
          </p:cNvPr>
          <p:cNvSpPr/>
          <p:nvPr/>
        </p:nvSpPr>
        <p:spPr>
          <a:xfrm>
            <a:off x="1765738" y="1734207"/>
            <a:ext cx="903890" cy="21020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99E42D7C-C882-7A58-883F-503694BC17BC}"/>
              </a:ext>
            </a:extLst>
          </p:cNvPr>
          <p:cNvSpPr/>
          <p:nvPr/>
        </p:nvSpPr>
        <p:spPr>
          <a:xfrm>
            <a:off x="1755228" y="2133600"/>
            <a:ext cx="1103586" cy="273269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F283B4AD-F9DA-3821-9148-95EBE347828E}"/>
              </a:ext>
            </a:extLst>
          </p:cNvPr>
          <p:cNvSpPr/>
          <p:nvPr/>
        </p:nvSpPr>
        <p:spPr>
          <a:xfrm>
            <a:off x="1765738" y="2564524"/>
            <a:ext cx="977462" cy="262759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88F422-B14F-9A8D-B08D-2236BD9C7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51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9F2354-B714-83FD-170C-F28DA7C80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317B6FE-087E-C17F-C3DD-F4DB497F2896}"/>
              </a:ext>
            </a:extLst>
          </p:cNvPr>
          <p:cNvSpPr/>
          <p:nvPr/>
        </p:nvSpPr>
        <p:spPr>
          <a:xfrm>
            <a:off x="363150" y="691171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79B34A-F0AD-3E4D-6C10-9BFB013A24BB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B20947-A4EE-BE8F-09EF-DEE94805C5C7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22C14A-4C91-462F-97B7-E1DFB6FF8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12/4/24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5665D-A301-88FE-4EB2-C4DADC09882F}"/>
              </a:ext>
            </a:extLst>
          </p:cNvPr>
          <p:cNvSpPr txBox="1"/>
          <p:nvPr/>
        </p:nvSpPr>
        <p:spPr>
          <a:xfrm>
            <a:off x="251670" y="36257"/>
            <a:ext cx="9480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Mapping of Dietary Habits</a:t>
            </a:r>
          </a:p>
        </p:txBody>
      </p:sp>
      <p:pic>
        <p:nvPicPr>
          <p:cNvPr id="4" name="Picture 3" descr="A graph with blue squares&#10;&#10;Description automatically generated">
            <a:extLst>
              <a:ext uri="{FF2B5EF4-FFF2-40B4-BE49-F238E27FC236}">
                <a16:creationId xmlns:a16="http://schemas.microsoft.com/office/drawing/2014/main" id="{32CEC300-FA04-6600-03CB-38F80ECAE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035892"/>
            <a:ext cx="7772400" cy="46800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A8C0D7-8DE4-08DF-380F-506C9A7145AD}"/>
              </a:ext>
            </a:extLst>
          </p:cNvPr>
          <p:cNvSpPr txBox="1"/>
          <p:nvPr/>
        </p:nvSpPr>
        <p:spPr>
          <a:xfrm>
            <a:off x="363150" y="5715947"/>
            <a:ext cx="1132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dirty="0"/>
              <a:t>After mapping, the relations between features like ‘Dietary Habits’ and target ‘Depression’ become more evident.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51FE799-C6B6-DBFB-CC70-ADCF12AB3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4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0A6F8E-7373-5E1A-99D8-24A5C84F3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C845B8-8E66-422A-5465-073815AA3548}"/>
              </a:ext>
            </a:extLst>
          </p:cNvPr>
          <p:cNvSpPr/>
          <p:nvPr/>
        </p:nvSpPr>
        <p:spPr>
          <a:xfrm>
            <a:off x="363150" y="691171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36D56B-F033-D30C-3288-A93E90FB5672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C1F566-78DA-EA61-970D-7D8C04E6F049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2B620B-36A9-3943-B8A7-62A81EF8F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12/4/24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67AA41B-EAF0-D7DC-D197-9B601AF6C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50" y="892825"/>
            <a:ext cx="9094887" cy="508756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121EEE-0812-BEA9-98DB-947D801BABA2}"/>
              </a:ext>
            </a:extLst>
          </p:cNvPr>
          <p:cNvSpPr txBox="1"/>
          <p:nvPr/>
        </p:nvSpPr>
        <p:spPr>
          <a:xfrm>
            <a:off x="251670" y="36257"/>
            <a:ext cx="60987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Pipeline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4CF8AA1-0D88-0D9D-1D4C-77996D0304C4}"/>
              </a:ext>
            </a:extLst>
          </p:cNvPr>
          <p:cNvCxnSpPr>
            <a:cxnSpLocks/>
          </p:cNvCxnSpPr>
          <p:nvPr/>
        </p:nvCxnSpPr>
        <p:spPr>
          <a:xfrm flipH="1">
            <a:off x="5969876" y="1576552"/>
            <a:ext cx="2270234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0FBD1C-9BAB-D42E-B82E-6AA877AAB8FD}"/>
              </a:ext>
            </a:extLst>
          </p:cNvPr>
          <p:cNvCxnSpPr>
            <a:cxnSpLocks/>
          </p:cNvCxnSpPr>
          <p:nvPr/>
        </p:nvCxnSpPr>
        <p:spPr>
          <a:xfrm flipH="1">
            <a:off x="5969876" y="1834055"/>
            <a:ext cx="2270234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8D48DE-6D6A-658D-F703-FC00E77A8E11}"/>
              </a:ext>
            </a:extLst>
          </p:cNvPr>
          <p:cNvCxnSpPr>
            <a:cxnSpLocks/>
          </p:cNvCxnSpPr>
          <p:nvPr/>
        </p:nvCxnSpPr>
        <p:spPr>
          <a:xfrm flipH="1">
            <a:off x="6873765" y="2490952"/>
            <a:ext cx="1451509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1C4FFA-181B-E167-751E-647956422A17}"/>
              </a:ext>
            </a:extLst>
          </p:cNvPr>
          <p:cNvCxnSpPr>
            <a:cxnSpLocks/>
          </p:cNvCxnSpPr>
          <p:nvPr/>
        </p:nvCxnSpPr>
        <p:spPr>
          <a:xfrm flipH="1">
            <a:off x="6700344" y="2811517"/>
            <a:ext cx="1624930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F2C41E6-97EB-9761-40F8-B83BF52FD8C3}"/>
              </a:ext>
            </a:extLst>
          </p:cNvPr>
          <p:cNvSpPr txBox="1"/>
          <p:nvPr/>
        </p:nvSpPr>
        <p:spPr>
          <a:xfrm>
            <a:off x="8325274" y="1391886"/>
            <a:ext cx="348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>
                <a:solidFill>
                  <a:srgbClr val="0070C0"/>
                </a:solidFill>
              </a:rPr>
              <a:t>Imputing missing values with mean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CBEFF3-F88B-F02A-D65E-DEF412707D9F}"/>
              </a:ext>
            </a:extLst>
          </p:cNvPr>
          <p:cNvSpPr txBox="1"/>
          <p:nvPr/>
        </p:nvSpPr>
        <p:spPr>
          <a:xfrm>
            <a:off x="8531762" y="2306286"/>
            <a:ext cx="349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>
                <a:solidFill>
                  <a:srgbClr val="0070C0"/>
                </a:solidFill>
              </a:rPr>
              <a:t>Imputing missing values with mode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1583EF-93F2-BDAF-E657-5A060408ADB2}"/>
              </a:ext>
            </a:extLst>
          </p:cNvPr>
          <p:cNvSpPr txBox="1"/>
          <p:nvPr/>
        </p:nvSpPr>
        <p:spPr>
          <a:xfrm>
            <a:off x="8325274" y="1684339"/>
            <a:ext cx="301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>
                <a:solidFill>
                  <a:srgbClr val="0070C0"/>
                </a:solidFill>
              </a:rPr>
              <a:t>Scaling the numerical features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F30E81-16C1-B575-4B56-AB8ACA1475D3}"/>
              </a:ext>
            </a:extLst>
          </p:cNvPr>
          <p:cNvSpPr txBox="1"/>
          <p:nvPr/>
        </p:nvSpPr>
        <p:spPr>
          <a:xfrm>
            <a:off x="8504104" y="2644904"/>
            <a:ext cx="3334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>
                <a:solidFill>
                  <a:srgbClr val="0070C0"/>
                </a:solidFill>
              </a:rPr>
              <a:t>One-hot encoding in the pipeline </a:t>
            </a:r>
          </a:p>
          <a:p>
            <a:r>
              <a:rPr lang="en-GB" dirty="0">
                <a:solidFill>
                  <a:srgbClr val="0070C0"/>
                </a:solidFill>
              </a:rPr>
              <a:t>i</a:t>
            </a:r>
            <a:r>
              <a:rPr lang="en-BD" dirty="0">
                <a:solidFill>
                  <a:srgbClr val="0070C0"/>
                </a:solidFill>
              </a:rPr>
              <a:t>nstead of pandas get_dummies</a:t>
            </a:r>
          </a:p>
        </p:txBody>
      </p:sp>
      <p:sp>
        <p:nvSpPr>
          <p:cNvPr id="21" name="Right Bracket 20">
            <a:extLst>
              <a:ext uri="{FF2B5EF4-FFF2-40B4-BE49-F238E27FC236}">
                <a16:creationId xmlns:a16="http://schemas.microsoft.com/office/drawing/2014/main" id="{B7D9CF15-003C-6BC8-848B-4893FC12514F}"/>
              </a:ext>
            </a:extLst>
          </p:cNvPr>
          <p:cNvSpPr/>
          <p:nvPr/>
        </p:nvSpPr>
        <p:spPr>
          <a:xfrm>
            <a:off x="7702847" y="4700752"/>
            <a:ext cx="537263" cy="1072055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215215-1375-1CD9-6AE0-B446F4D1C951}"/>
              </a:ext>
            </a:extLst>
          </p:cNvPr>
          <p:cNvCxnSpPr>
            <a:cxnSpLocks/>
          </p:cNvCxnSpPr>
          <p:nvPr/>
        </p:nvCxnSpPr>
        <p:spPr>
          <a:xfrm flipH="1" flipV="1">
            <a:off x="8253237" y="5188013"/>
            <a:ext cx="452636" cy="5255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5FBEF8F-3456-D3B5-83B7-64880F029799}"/>
              </a:ext>
            </a:extLst>
          </p:cNvPr>
          <p:cNvSpPr txBox="1"/>
          <p:nvPr/>
        </p:nvSpPr>
        <p:spPr>
          <a:xfrm>
            <a:off x="8686254" y="4988995"/>
            <a:ext cx="234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>
                <a:solidFill>
                  <a:srgbClr val="0070C0"/>
                </a:solidFill>
              </a:rPr>
              <a:t>3 stages in the pipeline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664F7B9-45DF-F7AF-BB9E-2922024E9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44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B96D08-B3AC-06F2-CB8F-E83C037C3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8822D5E-EB1A-2F55-5490-874D09A40177}"/>
              </a:ext>
            </a:extLst>
          </p:cNvPr>
          <p:cNvSpPr/>
          <p:nvPr/>
        </p:nvSpPr>
        <p:spPr>
          <a:xfrm>
            <a:off x="363150" y="691171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D48E0C-3B70-6B48-BD3A-CEBD0D77BEA1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383E18-AB78-69C3-590B-D57887143731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9893E0-B357-0E75-FF95-D49E4FE26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12/4/24</a:t>
            </a:r>
          </a:p>
        </p:txBody>
      </p:sp>
      <p:pic>
        <p:nvPicPr>
          <p:cNvPr id="14" name="Picture 1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DE597F9-CBF6-F59D-8A67-04B60F054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1975"/>
            <a:ext cx="9435076" cy="43155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C61988-5D25-2E4D-023C-D61188A7EE61}"/>
              </a:ext>
            </a:extLst>
          </p:cNvPr>
          <p:cNvSpPr txBox="1"/>
          <p:nvPr/>
        </p:nvSpPr>
        <p:spPr>
          <a:xfrm>
            <a:off x="251670" y="36257"/>
            <a:ext cx="60987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36A16-119D-3A8E-94E3-8386BEA56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74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B6A232-8D2D-1BC2-7523-81F5223F5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4753BF8-5F45-3359-864B-44458C218181}"/>
              </a:ext>
            </a:extLst>
          </p:cNvPr>
          <p:cNvSpPr/>
          <p:nvPr/>
        </p:nvSpPr>
        <p:spPr>
          <a:xfrm>
            <a:off x="363150" y="691171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6D24A2-47F8-733D-A5DC-92F355F26CCF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38CC64-093E-C617-F2D2-5F8C278A0B12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7F006B-6273-3D37-A500-9A6F95FB1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12/4/24</a:t>
            </a:r>
          </a:p>
        </p:txBody>
      </p:sp>
      <p:pic>
        <p:nvPicPr>
          <p:cNvPr id="16" name="Picture 1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AB48B0B-CD74-AF1B-E67C-D907F6AEE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49" y="992936"/>
            <a:ext cx="11537551" cy="38418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E383C2-A2BF-8F0C-53CA-1C12F3DFEB91}"/>
              </a:ext>
            </a:extLst>
          </p:cNvPr>
          <p:cNvSpPr txBox="1"/>
          <p:nvPr/>
        </p:nvSpPr>
        <p:spPr>
          <a:xfrm>
            <a:off x="251670" y="36257"/>
            <a:ext cx="60987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Optimization Pass</a:t>
            </a: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354C2B4A-1DDE-1082-FF4F-4948B6CE0A41}"/>
              </a:ext>
            </a:extLst>
          </p:cNvPr>
          <p:cNvSpPr/>
          <p:nvPr/>
        </p:nvSpPr>
        <p:spPr>
          <a:xfrm>
            <a:off x="2848303" y="4067503"/>
            <a:ext cx="1933904" cy="32582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>
              <a:solidFill>
                <a:schemeClr val="tx1"/>
              </a:solidFill>
            </a:endParaRP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11770FF1-85EB-0949-4854-D58E75E9F4BD}"/>
              </a:ext>
            </a:extLst>
          </p:cNvPr>
          <p:cNvSpPr/>
          <p:nvPr/>
        </p:nvSpPr>
        <p:spPr>
          <a:xfrm>
            <a:off x="4876800" y="4120055"/>
            <a:ext cx="3279228" cy="283779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24E676-8FC7-4902-1074-F402CF6F7257}"/>
              </a:ext>
            </a:extLst>
          </p:cNvPr>
          <p:cNvSpPr txBox="1"/>
          <p:nvPr/>
        </p:nvSpPr>
        <p:spPr>
          <a:xfrm>
            <a:off x="545797" y="4856480"/>
            <a:ext cx="116012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</a:t>
            </a:r>
            <a:r>
              <a:rPr lang="en-BD" dirty="0"/>
              <a:t>radient Boosting Classifier (GBC) showed better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GBC can capture non-linear interactions between features. Including all features  provides more data for the model </a:t>
            </a:r>
          </a:p>
          <a:p>
            <a:r>
              <a:rPr lang="en-GB" dirty="0"/>
              <a:t>     to learn from.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Interestingly, 200 estimators worked better than 500 estimators for the GBC. With 500 trees, the model might become </a:t>
            </a:r>
          </a:p>
          <a:p>
            <a:r>
              <a:rPr lang="en-GB" dirty="0"/>
              <a:t>     too complex and start overfitting to the training data.</a:t>
            </a:r>
            <a:endParaRPr lang="en-BD" dirty="0"/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E514D7D7-111A-C6CF-8A68-A102867222F8}"/>
              </a:ext>
            </a:extLst>
          </p:cNvPr>
          <p:cNvSpPr/>
          <p:nvPr/>
        </p:nvSpPr>
        <p:spPr>
          <a:xfrm>
            <a:off x="6779172" y="1608083"/>
            <a:ext cx="2039007" cy="33633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DAB722A-8347-5B8C-21D2-88DDC52F7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227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1E8246-2B2A-AC82-C1B0-3D512164E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A66E39D-62B6-BF1C-9125-6190B450AF20}"/>
              </a:ext>
            </a:extLst>
          </p:cNvPr>
          <p:cNvSpPr/>
          <p:nvPr/>
        </p:nvSpPr>
        <p:spPr>
          <a:xfrm>
            <a:off x="363150" y="691171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EC3CF5-55BA-0DEB-F31B-F82EBB70C83D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6571BC-A821-E43B-35FB-0AB0D1821770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6ECA3F-77C1-FCD4-515D-F4FF44C08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12/4/24</a:t>
            </a:r>
          </a:p>
        </p:txBody>
      </p:sp>
      <p:pic>
        <p:nvPicPr>
          <p:cNvPr id="22" name="Picture 2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59D0022-E534-B259-F11F-86F4A86FD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71" y="781975"/>
            <a:ext cx="7772400" cy="48592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FBD68F-0BF2-9358-07B2-20733CE29CD5}"/>
              </a:ext>
            </a:extLst>
          </p:cNvPr>
          <p:cNvSpPr txBox="1"/>
          <p:nvPr/>
        </p:nvSpPr>
        <p:spPr>
          <a:xfrm>
            <a:off x="251670" y="36257"/>
            <a:ext cx="90604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Performance on Training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8DFD8F-C90C-082F-F3F8-A9A546642917}"/>
              </a:ext>
            </a:extLst>
          </p:cNvPr>
          <p:cNvSpPr txBox="1"/>
          <p:nvPr/>
        </p:nvSpPr>
        <p:spPr>
          <a:xfrm>
            <a:off x="122969" y="4037410"/>
            <a:ext cx="1682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dirty="0"/>
              <a:t>No Depression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0CD849-4506-27A4-778B-AF46EC186586}"/>
              </a:ext>
            </a:extLst>
          </p:cNvPr>
          <p:cNvSpPr txBox="1"/>
          <p:nvPr/>
        </p:nvSpPr>
        <p:spPr>
          <a:xfrm>
            <a:off x="209629" y="4302548"/>
            <a:ext cx="1682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dirty="0"/>
              <a:t>Depression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6BF6D1-AEEF-FDBC-E04D-33ACEF9AADB3}"/>
              </a:ext>
            </a:extLst>
          </p:cNvPr>
          <p:cNvCxnSpPr>
            <a:cxnSpLocks/>
          </p:cNvCxnSpPr>
          <p:nvPr/>
        </p:nvCxnSpPr>
        <p:spPr>
          <a:xfrm>
            <a:off x="1650124" y="4216118"/>
            <a:ext cx="483476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A63C7D4-4574-2E36-A84E-3D0A759909BD}"/>
              </a:ext>
            </a:extLst>
          </p:cNvPr>
          <p:cNvCxnSpPr>
            <a:cxnSpLocks/>
          </p:cNvCxnSpPr>
          <p:nvPr/>
        </p:nvCxnSpPr>
        <p:spPr>
          <a:xfrm>
            <a:off x="1421574" y="4503920"/>
            <a:ext cx="585902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Frame 14">
            <a:extLst>
              <a:ext uri="{FF2B5EF4-FFF2-40B4-BE49-F238E27FC236}">
                <a16:creationId xmlns:a16="http://schemas.microsoft.com/office/drawing/2014/main" id="{A4F890E8-6ECB-451E-3432-83429B663D83}"/>
              </a:ext>
            </a:extLst>
          </p:cNvPr>
          <p:cNvSpPr/>
          <p:nvPr/>
        </p:nvSpPr>
        <p:spPr>
          <a:xfrm>
            <a:off x="2911366" y="4354645"/>
            <a:ext cx="2690648" cy="265138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36EC26-6543-B2E6-0E8F-D03C80BBBA5C}"/>
              </a:ext>
            </a:extLst>
          </p:cNvPr>
          <p:cNvSpPr txBox="1"/>
          <p:nvPr/>
        </p:nvSpPr>
        <p:spPr>
          <a:xfrm>
            <a:off x="7210097" y="4406742"/>
            <a:ext cx="50372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D" dirty="0"/>
              <a:t>Precision and recall could have been better for </a:t>
            </a:r>
          </a:p>
          <a:p>
            <a:r>
              <a:rPr lang="en-GB" dirty="0"/>
              <a:t>c</a:t>
            </a:r>
            <a:r>
              <a:rPr lang="en-BD" dirty="0"/>
              <a:t>orrectly identifying depression.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D" dirty="0"/>
              <a:t>But for the competition, accuracy was prioritized</a:t>
            </a:r>
          </a:p>
          <a:p>
            <a:r>
              <a:rPr lang="en-GB" dirty="0"/>
              <a:t>i</a:t>
            </a:r>
            <a:r>
              <a:rPr lang="en-BD" dirty="0"/>
              <a:t>n the RandomizedSearchCV.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D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72BBC44-E2EE-B2B3-24ED-5D80DEA9D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55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425A90-9D04-38A3-C34A-BE6C9AEBE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A5888BF-96E1-A0D8-E081-831691B58B23}"/>
              </a:ext>
            </a:extLst>
          </p:cNvPr>
          <p:cNvSpPr/>
          <p:nvPr/>
        </p:nvSpPr>
        <p:spPr>
          <a:xfrm>
            <a:off x="363150" y="691171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AACC64-6C7B-4D0E-2E4E-26FD0F68CBC4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311617-E0D0-4DEE-7334-F5852AD9081C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114A0F-F21C-D68C-558A-FA74B3197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12/4/24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BBCF2A-0500-611E-02B3-F570079C2086}"/>
              </a:ext>
            </a:extLst>
          </p:cNvPr>
          <p:cNvSpPr txBox="1"/>
          <p:nvPr/>
        </p:nvSpPr>
        <p:spPr>
          <a:xfrm>
            <a:off x="251670" y="36257"/>
            <a:ext cx="60987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Confusion Matrix</a:t>
            </a:r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4FD71579-61A0-7F60-2C3C-95D43984B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44" y="1188479"/>
            <a:ext cx="6601945" cy="478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30E0D7-BB1F-647E-97B7-B893B9DBC37A}"/>
              </a:ext>
            </a:extLst>
          </p:cNvPr>
          <p:cNvSpPr txBox="1"/>
          <p:nvPr/>
        </p:nvSpPr>
        <p:spPr>
          <a:xfrm>
            <a:off x="7330388" y="1533655"/>
            <a:ext cx="46848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Accuracy: 0.9419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Precision: 0.9412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Recall: 0.9419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F1 Score: 0.9415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These are all weighted values.</a:t>
            </a:r>
            <a:endParaRPr lang="en-BD" dirty="0"/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E4194A53-0687-FE77-EF4F-E83187668D8F}"/>
              </a:ext>
            </a:extLst>
          </p:cNvPr>
          <p:cNvSpPr/>
          <p:nvPr/>
        </p:nvSpPr>
        <p:spPr>
          <a:xfrm>
            <a:off x="2848303" y="4256690"/>
            <a:ext cx="733097" cy="336331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9CD59B-459B-25D6-1725-F0A05BABFFDC}"/>
              </a:ext>
            </a:extLst>
          </p:cNvPr>
          <p:cNvCxnSpPr>
            <a:cxnSpLocks/>
          </p:cNvCxnSpPr>
          <p:nvPr/>
        </p:nvCxnSpPr>
        <p:spPr>
          <a:xfrm flipV="1">
            <a:off x="3132083" y="4687614"/>
            <a:ext cx="0" cy="1346956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379A5DE-BC63-66A9-58E2-C5BA3FE4ED66}"/>
              </a:ext>
            </a:extLst>
          </p:cNvPr>
          <p:cNvSpPr txBox="1"/>
          <p:nvPr/>
        </p:nvSpPr>
        <p:spPr>
          <a:xfrm>
            <a:off x="1219199" y="6078295"/>
            <a:ext cx="824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dirty="0"/>
              <a:t>This could have been lowered if ‘recall’ had been focused on RandomizedSearchCV 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49D3FB7-2718-8932-DF95-949B387DF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04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57D456-2B53-134B-B7EE-E3306B005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599BB16-6CF3-7ABD-ECD3-35B6DC7FBDFC}"/>
              </a:ext>
            </a:extLst>
          </p:cNvPr>
          <p:cNvSpPr/>
          <p:nvPr/>
        </p:nvSpPr>
        <p:spPr>
          <a:xfrm>
            <a:off x="363150" y="691171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EBCFEB-7481-13FA-6BFA-D4747E6CCCC3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55FC2D-D85A-A216-748C-4D750F9295EC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DE15F4-DD1C-22D6-022F-391D2A752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12/4/24</a:t>
            </a:r>
            <a:endParaRPr lang="en-US" dirty="0"/>
          </a:p>
        </p:txBody>
      </p:sp>
      <p:pic>
        <p:nvPicPr>
          <p:cNvPr id="18" name="Picture 17" descr="A screenshot of a data&#10;&#10;Description automatically generated">
            <a:extLst>
              <a:ext uri="{FF2B5EF4-FFF2-40B4-BE49-F238E27FC236}">
                <a16:creationId xmlns:a16="http://schemas.microsoft.com/office/drawing/2014/main" id="{6DD329BD-D494-19E2-C461-75922727E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49" y="862104"/>
            <a:ext cx="8749319" cy="39562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B5FF08-7751-C30B-AA70-40DAA1871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49" y="4877305"/>
            <a:ext cx="10865800" cy="7100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25A352-F94D-4DCC-904B-FD508188A777}"/>
              </a:ext>
            </a:extLst>
          </p:cNvPr>
          <p:cNvSpPr txBox="1"/>
          <p:nvPr/>
        </p:nvSpPr>
        <p:spPr>
          <a:xfrm>
            <a:off x="251670" y="36257"/>
            <a:ext cx="60987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Performance on Test Data</a:t>
            </a: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DE52B38F-07DD-5B77-03BE-2BD9C1A0C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8919" y="2188969"/>
            <a:ext cx="2554185" cy="1769305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9CF95765-3AED-3F17-1656-21F8B12EB496}"/>
              </a:ext>
            </a:extLst>
          </p:cNvPr>
          <p:cNvSpPr/>
          <p:nvPr/>
        </p:nvSpPr>
        <p:spPr>
          <a:xfrm>
            <a:off x="9448800" y="3174124"/>
            <a:ext cx="1439917" cy="254876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AC1957A4-EBB6-9AB8-476C-1C695A5846DC}"/>
              </a:ext>
            </a:extLst>
          </p:cNvPr>
          <p:cNvSpPr/>
          <p:nvPr/>
        </p:nvSpPr>
        <p:spPr>
          <a:xfrm>
            <a:off x="838200" y="5076497"/>
            <a:ext cx="528145" cy="357351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E7D02D4A-DDC4-F8D7-3D3A-30ED1A22A45F}"/>
              </a:ext>
            </a:extLst>
          </p:cNvPr>
          <p:cNvSpPr/>
          <p:nvPr/>
        </p:nvSpPr>
        <p:spPr>
          <a:xfrm>
            <a:off x="8092966" y="5076497"/>
            <a:ext cx="830317" cy="357351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>
              <a:solidFill>
                <a:schemeClr val="tx1"/>
              </a:solidFill>
            </a:endParaRP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989FF12D-D43E-612C-AD0E-9E25F4D42824}"/>
              </a:ext>
            </a:extLst>
          </p:cNvPr>
          <p:cNvSpPr/>
          <p:nvPr/>
        </p:nvSpPr>
        <p:spPr>
          <a:xfrm>
            <a:off x="6180084" y="3011213"/>
            <a:ext cx="662151" cy="325821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AEDBAA-0534-B917-FE68-AEAF189715E7}"/>
              </a:ext>
            </a:extLst>
          </p:cNvPr>
          <p:cNvSpPr txBox="1"/>
          <p:nvPr/>
        </p:nvSpPr>
        <p:spPr>
          <a:xfrm>
            <a:off x="251670" y="5791200"/>
            <a:ext cx="10058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dirty="0"/>
              <a:t>Rank: 1229/2685 (54th Percentile)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5931B1-1EB0-6A1F-0377-73E305E59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96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934537-0851-8BDA-C4D7-1AE938DF3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E0DF6A-80B2-8190-3E81-60945040152B}"/>
              </a:ext>
            </a:extLst>
          </p:cNvPr>
          <p:cNvSpPr/>
          <p:nvPr/>
        </p:nvSpPr>
        <p:spPr>
          <a:xfrm>
            <a:off x="363150" y="691171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EAE2C7-14A1-997F-C60A-5E8A94043D84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CA07E8-3B51-8F3A-55FB-FC47FC065AD4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6A6DB2-F191-D963-1907-7502F87E4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12/4/24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8937F2-2053-FC9C-CC56-0550C67FF3E6}"/>
              </a:ext>
            </a:extLst>
          </p:cNvPr>
          <p:cNvSpPr txBox="1"/>
          <p:nvPr/>
        </p:nvSpPr>
        <p:spPr>
          <a:xfrm>
            <a:off x="176784" y="0"/>
            <a:ext cx="60987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Reflections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80FCDB-858E-1291-6651-D41F5077E57E}"/>
              </a:ext>
            </a:extLst>
          </p:cNvPr>
          <p:cNvSpPr txBox="1"/>
          <p:nvPr/>
        </p:nvSpPr>
        <p:spPr>
          <a:xfrm>
            <a:off x="363150" y="924910"/>
            <a:ext cx="106645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D" dirty="0"/>
              <a:t>Accuracy on training data is 0.9419 and on test data 0.93985, so overfitting likely did not occur.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D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D" dirty="0"/>
              <a:t>Highest accuracy score on the competition was 0.94184.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D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D" dirty="0"/>
              <a:t>XGBoost and/or LightGBM could have been applied for increasing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0626EE-C01B-A5F4-9466-484DA025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45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F639D9D-FC4C-E940-8B08-FA7259CCD8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C851823-471B-3F48-8195-59848A967A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545" r="2319" b="2320"/>
          <a:stretch/>
        </p:blipFill>
        <p:spPr>
          <a:xfrm>
            <a:off x="0" y="-178676"/>
            <a:ext cx="12192000" cy="70366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B70816-7DB1-9944-9BBB-77B9182A6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357" y="828958"/>
            <a:ext cx="2013269" cy="19981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FAB182-462D-4B98-B4E8-155494B2E191}"/>
              </a:ext>
            </a:extLst>
          </p:cNvPr>
          <p:cNvSpPr txBox="1"/>
          <p:nvPr/>
        </p:nvSpPr>
        <p:spPr>
          <a:xfrm>
            <a:off x="3154261" y="3225161"/>
            <a:ext cx="58974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21799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642" y="-46344"/>
            <a:ext cx="707745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sz="4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272642" y="780427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12A315-EDDC-481D-B8B7-12C9FAA9E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12/4/24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216C4B-0F99-421C-BD92-7D359DD2233A}"/>
              </a:ext>
            </a:extLst>
          </p:cNvPr>
          <p:cNvSpPr txBox="1"/>
          <p:nvPr/>
        </p:nvSpPr>
        <p:spPr>
          <a:xfrm>
            <a:off x="272642" y="868056"/>
            <a:ext cx="11562006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effectLst/>
              </a:rPr>
              <a:t>This dataset was collected as </a:t>
            </a:r>
            <a:r>
              <a:rPr lang="en-GB" dirty="0"/>
              <a:t>a </a:t>
            </a:r>
            <a:r>
              <a:rPr lang="en-GB" dirty="0">
                <a:effectLst/>
              </a:rPr>
              <a:t>survey </a:t>
            </a:r>
            <a:r>
              <a:rPr lang="en-GB" dirty="0"/>
              <a:t>to </a:t>
            </a:r>
            <a:r>
              <a:rPr lang="en-GB" dirty="0">
                <a:effectLst/>
              </a:rPr>
              <a:t>understand the factors contributing to depression risk among adults.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>
              <a:effectLst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effectLst/>
              </a:rPr>
              <a:t>The survey was conducted across various cities, targeting individuals from diverse backgrounds and professions.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effectLst/>
              </a:rPr>
              <a:t>Participants, ranging from 18 to 60 years old, provided inputs on factors such as age, gender, city, degree, job satisfaction, study satisfaction, study/work hours, and family history among others.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effectLst/>
              </a:rPr>
              <a:t>The target variable, 'Depression', represents whether the individual is at risk of depression, marked as 'Yes' or 'No’.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This is a binary classification problem.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In the competition, submissions were evaluated using “Accuracy” score.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>
              <a:effectLst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>
              <a:effectLst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7E709-255F-6385-3E93-CBECB71A1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377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5F7A0C-0FBB-A9D7-4C36-E10773725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0B763-132C-6936-3AB2-6BAD9AEB6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642" y="-46344"/>
            <a:ext cx="707745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sz="4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Analysis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480C82-AE9E-F104-DDAF-4D8DE815507A}"/>
              </a:ext>
            </a:extLst>
          </p:cNvPr>
          <p:cNvSpPr/>
          <p:nvPr/>
        </p:nvSpPr>
        <p:spPr>
          <a:xfrm>
            <a:off x="272642" y="780427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FF70FF-21DC-1B3A-D92D-61A0256C0BF7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BD0365-8A4C-0000-2668-5B5E170AF24E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1E02A8-03DA-1221-A0DD-8B530563A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12/4/24</a:t>
            </a:r>
            <a:endParaRPr lang="en-US" dirty="0"/>
          </a:p>
        </p:txBody>
      </p:sp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15271F3-7196-4958-644E-F4E7C1FB9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352" y="3380289"/>
            <a:ext cx="5405441" cy="1698853"/>
          </a:xfrm>
          <a:prstGeom prst="rect">
            <a:avLst/>
          </a:prstGeom>
        </p:spPr>
      </p:pic>
      <p:pic>
        <p:nvPicPr>
          <p:cNvPr id="12" name="Picture 11" descr="A white rectangular object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E6FE6C19-F207-0CAA-6E02-CED24919D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08" y="1145516"/>
            <a:ext cx="5977975" cy="1328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722951-CDC0-E1A9-080A-01175B82426C}"/>
              </a:ext>
            </a:extLst>
          </p:cNvPr>
          <p:cNvSpPr txBox="1"/>
          <p:nvPr/>
        </p:nvSpPr>
        <p:spPr>
          <a:xfrm>
            <a:off x="6234560" y="1067037"/>
            <a:ext cx="5563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D" dirty="0"/>
              <a:t>There are two CSV files here. Train data and test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D" dirty="0"/>
              <a:t>Train data has 19 non-target features, and the target feature ‘Depression’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D" dirty="0"/>
              <a:t>Test data does not have the ‘Depression’ label</a:t>
            </a:r>
          </a:p>
        </p:txBody>
      </p:sp>
      <p:pic>
        <p:nvPicPr>
          <p:cNvPr id="15" name="Picture 14" descr="A screen shot of a graph&#10;&#10;Description automatically generated">
            <a:extLst>
              <a:ext uri="{FF2B5EF4-FFF2-40B4-BE49-F238E27FC236}">
                <a16:creationId xmlns:a16="http://schemas.microsoft.com/office/drawing/2014/main" id="{C581975F-4DF6-E5B7-BCFB-27C56E335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642" y="2555473"/>
            <a:ext cx="6264792" cy="40349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ED2AFB-3B3F-79E6-45EB-B82CF2EBE3D4}"/>
              </a:ext>
            </a:extLst>
          </p:cNvPr>
          <p:cNvSpPr txBox="1"/>
          <p:nvPr/>
        </p:nvSpPr>
        <p:spPr>
          <a:xfrm>
            <a:off x="6537434" y="5265683"/>
            <a:ext cx="5260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D" dirty="0"/>
              <a:t>We can see that the dataset is imbalanced, so we will also observe precision, recall, and f1-score.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FCC40-7EE4-3EAF-A9D7-9ACB001EF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850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AA9406-69D0-DBAF-DBA2-144C280AC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889BDD-0ACE-AA7E-3C10-29F663FF80BF}"/>
              </a:ext>
            </a:extLst>
          </p:cNvPr>
          <p:cNvSpPr/>
          <p:nvPr/>
        </p:nvSpPr>
        <p:spPr>
          <a:xfrm>
            <a:off x="363150" y="691171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1C11D4-8ADE-F1AC-0952-129DAD47ECC7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8D9F8D-2D39-AF87-EA1C-CBADDC658CE9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B5E4F7-046A-3810-16CC-AF13D8AD3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12/4/24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0211BE-2893-FABB-1F91-A9EDC09157BF}"/>
              </a:ext>
            </a:extLst>
          </p:cNvPr>
          <p:cNvSpPr txBox="1"/>
          <p:nvPr/>
        </p:nvSpPr>
        <p:spPr>
          <a:xfrm>
            <a:off x="176784" y="0"/>
            <a:ext cx="60987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Analysis</a:t>
            </a:r>
          </a:p>
        </p:txBody>
      </p:sp>
      <p:pic>
        <p:nvPicPr>
          <p:cNvPr id="11" name="Picture 10" descr="A graph with blue squares&#10;&#10;Description automatically generated">
            <a:extLst>
              <a:ext uri="{FF2B5EF4-FFF2-40B4-BE49-F238E27FC236}">
                <a16:creationId xmlns:a16="http://schemas.microsoft.com/office/drawing/2014/main" id="{AB7B0F44-4FA6-9DF5-B0A3-03A1D5DBB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5007"/>
            <a:ext cx="5989785" cy="4295704"/>
          </a:xfrm>
          <a:prstGeom prst="rect">
            <a:avLst/>
          </a:prstGeom>
        </p:spPr>
      </p:pic>
      <p:pic>
        <p:nvPicPr>
          <p:cNvPr id="14" name="Picture 13" descr="A graph with blue and orange bars&#10;&#10;Description automatically generated">
            <a:extLst>
              <a:ext uri="{FF2B5EF4-FFF2-40B4-BE49-F238E27FC236}">
                <a16:creationId xmlns:a16="http://schemas.microsoft.com/office/drawing/2014/main" id="{33EEF98E-9783-483C-7E2E-4DAE80F58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631" y="2335007"/>
            <a:ext cx="6084369" cy="4201112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BE6BED3D-0268-9F97-6699-39E73E609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46" y="691171"/>
            <a:ext cx="8336595" cy="16438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F73619-E423-5528-E556-C555D716D454}"/>
              </a:ext>
            </a:extLst>
          </p:cNvPr>
          <p:cNvSpPr txBox="1"/>
          <p:nvPr/>
        </p:nvSpPr>
        <p:spPr>
          <a:xfrm>
            <a:off x="9259614" y="381525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dirty="0"/>
              <a:t>More than 50% of the students are depressed.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893F4-770D-8509-EF48-B02F10281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79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E811EC-EDFE-FDB5-FC26-9EB7950D9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6CF6B8F-B696-3485-FA66-E3C163318B07}"/>
              </a:ext>
            </a:extLst>
          </p:cNvPr>
          <p:cNvSpPr/>
          <p:nvPr/>
        </p:nvSpPr>
        <p:spPr>
          <a:xfrm>
            <a:off x="363150" y="691171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3CB575-955D-5452-9EA0-6C144F6AE9E1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DCECAA-343C-8498-69A3-6F51ADD3D769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A051D7-B947-09B5-2EA5-E59AAAF35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12/4/24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2BE1D2-7E1A-5863-59F5-ACCE9AAFCA50}"/>
              </a:ext>
            </a:extLst>
          </p:cNvPr>
          <p:cNvSpPr txBox="1"/>
          <p:nvPr/>
        </p:nvSpPr>
        <p:spPr>
          <a:xfrm>
            <a:off x="176784" y="0"/>
            <a:ext cx="60987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Analysis</a:t>
            </a:r>
          </a:p>
        </p:txBody>
      </p:sp>
      <p:pic>
        <p:nvPicPr>
          <p:cNvPr id="4" name="Picture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542D53B6-B9F7-FD7B-552A-27843F979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590" y="811192"/>
            <a:ext cx="6105648" cy="1017608"/>
          </a:xfrm>
          <a:prstGeom prst="rect">
            <a:avLst/>
          </a:prstGeom>
        </p:spPr>
      </p:pic>
      <p:pic>
        <p:nvPicPr>
          <p:cNvPr id="9" name="Picture 8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4870B3F2-A1D0-6FBA-03BC-5175E9742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99" y="875961"/>
            <a:ext cx="5972691" cy="868755"/>
          </a:xfrm>
          <a:prstGeom prst="rect">
            <a:avLst/>
          </a:prstGeom>
        </p:spPr>
      </p:pic>
      <p:pic>
        <p:nvPicPr>
          <p:cNvPr id="12" name="Picture 11" descr="A graph of depression rate by suicide thoughts&#10;&#10;Description automatically generated">
            <a:extLst>
              <a:ext uri="{FF2B5EF4-FFF2-40B4-BE49-F238E27FC236}">
                <a16:creationId xmlns:a16="http://schemas.microsoft.com/office/drawing/2014/main" id="{C341B5F3-9BD1-4E31-DEED-E905058AD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99" y="2041311"/>
            <a:ext cx="5910346" cy="2793447"/>
          </a:xfrm>
          <a:prstGeom prst="rect">
            <a:avLst/>
          </a:prstGeom>
        </p:spPr>
      </p:pic>
      <p:pic>
        <p:nvPicPr>
          <p:cNvPr id="16" name="Picture 15" descr="A graph of depression distribution&#10;&#10;Description automatically generated">
            <a:extLst>
              <a:ext uri="{FF2B5EF4-FFF2-40B4-BE49-F238E27FC236}">
                <a16:creationId xmlns:a16="http://schemas.microsoft.com/office/drawing/2014/main" id="{AA05E1DD-318A-E2C3-C0D8-E3E169FB00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9245" y="2041310"/>
            <a:ext cx="6103856" cy="29978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2F44FA-34CE-A131-2916-09AF6487459E}"/>
              </a:ext>
            </a:extLst>
          </p:cNvPr>
          <p:cNvSpPr txBox="1"/>
          <p:nvPr/>
        </p:nvSpPr>
        <p:spPr>
          <a:xfrm>
            <a:off x="483476" y="5223641"/>
            <a:ext cx="1153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dirty="0"/>
              <a:t>‘Suicidal thoughts’ is another important parameter for indicating deprerssion.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88BEAA37-F458-CED7-13E9-F210CA534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67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D5DA39-8826-F7CC-2709-83E5BABA6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8520000-2A7F-CEF1-0C49-6D4AB15766C2}"/>
              </a:ext>
            </a:extLst>
          </p:cNvPr>
          <p:cNvSpPr/>
          <p:nvPr/>
        </p:nvSpPr>
        <p:spPr>
          <a:xfrm>
            <a:off x="363150" y="691171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32B18C-3E14-423D-C763-E31C3A4F7FAF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ADFBE1-AABB-F94C-E6E0-2F760F1E1A81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4CD655-5E66-F374-A4C3-206D0539D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12/4/24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219E26-D792-82D8-C1EF-101D3BDB7C8B}"/>
              </a:ext>
            </a:extLst>
          </p:cNvPr>
          <p:cNvSpPr txBox="1"/>
          <p:nvPr/>
        </p:nvSpPr>
        <p:spPr>
          <a:xfrm>
            <a:off x="176784" y="0"/>
            <a:ext cx="60987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Analysis</a:t>
            </a:r>
          </a:p>
        </p:txBody>
      </p:sp>
      <p:pic>
        <p:nvPicPr>
          <p:cNvPr id="16" name="Picture 15" descr="A graph of a number of cities&#10;&#10;Description automatically generated">
            <a:extLst>
              <a:ext uri="{FF2B5EF4-FFF2-40B4-BE49-F238E27FC236}">
                <a16:creationId xmlns:a16="http://schemas.microsoft.com/office/drawing/2014/main" id="{4DD1EFF9-0BA4-9D0E-D458-3534C7BDC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123" y="937606"/>
            <a:ext cx="8607753" cy="41270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9A20BD-F11C-EE5F-0D0B-9AC7BC779039}"/>
              </a:ext>
            </a:extLst>
          </p:cNvPr>
          <p:cNvSpPr txBox="1"/>
          <p:nvPr/>
        </p:nvSpPr>
        <p:spPr>
          <a:xfrm>
            <a:off x="363150" y="5223641"/>
            <a:ext cx="10809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dirty="0"/>
              <a:t>Hyderabad has the most depression rate, interestingly, it is one of the most developed and industrialized cities in India.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BD9656-71A1-7F44-FB2D-9BB3A00F3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24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AF97F1-2CC9-B8FE-6953-4C4C9106C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7F0D515-A1CC-9FC9-920B-E2B333A16F9F}"/>
              </a:ext>
            </a:extLst>
          </p:cNvPr>
          <p:cNvSpPr/>
          <p:nvPr/>
        </p:nvSpPr>
        <p:spPr>
          <a:xfrm>
            <a:off x="363150" y="691171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91F5AC-6C36-8F31-6E1F-F53081B4AF65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8F94D9-43FA-B7EA-8464-6B9F464B1E97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90A0B8-2EB9-655D-8FF4-21DB5046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12/4/24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EE06F5-1B4E-19CF-7787-3497D75FBBBE}"/>
              </a:ext>
            </a:extLst>
          </p:cNvPr>
          <p:cNvSpPr txBox="1"/>
          <p:nvPr/>
        </p:nvSpPr>
        <p:spPr>
          <a:xfrm>
            <a:off x="251670" y="36257"/>
            <a:ext cx="80094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Analysis: Missing Values</a:t>
            </a:r>
          </a:p>
        </p:txBody>
      </p:sp>
      <p:pic>
        <p:nvPicPr>
          <p:cNvPr id="4" name="Picture 3" descr="A white screen with black text&#10;&#10;Description automatically generated">
            <a:extLst>
              <a:ext uri="{FF2B5EF4-FFF2-40B4-BE49-F238E27FC236}">
                <a16:creationId xmlns:a16="http://schemas.microsoft.com/office/drawing/2014/main" id="{24F7A6C9-F53A-03B2-3630-0DFCA766E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64" y="780415"/>
            <a:ext cx="6246661" cy="52971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99B5C4-FEAC-B3EE-2859-11EE402D28DD}"/>
              </a:ext>
            </a:extLst>
          </p:cNvPr>
          <p:cNvSpPr txBox="1"/>
          <p:nvPr/>
        </p:nvSpPr>
        <p:spPr>
          <a:xfrm>
            <a:off x="7052441" y="2333297"/>
            <a:ext cx="49627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D" dirty="0"/>
              <a:t>Here, ‘Profession’, ’Work Pressure’, ‘Job satisfaction’ were not aplicable for students.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D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D" dirty="0"/>
              <a:t>‘Academic Pressure’, ‘CGPA’, ‘Study Satisfaction’ were missing for the working professionals.</a:t>
            </a: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DC93D64A-8664-0852-59C9-07898E55F819}"/>
              </a:ext>
            </a:extLst>
          </p:cNvPr>
          <p:cNvSpPr/>
          <p:nvPr/>
        </p:nvSpPr>
        <p:spPr>
          <a:xfrm>
            <a:off x="1471448" y="2522483"/>
            <a:ext cx="5118538" cy="241738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6859BFEE-7241-72A8-8D5C-1626F94E5DCA}"/>
              </a:ext>
            </a:extLst>
          </p:cNvPr>
          <p:cNvSpPr/>
          <p:nvPr/>
        </p:nvSpPr>
        <p:spPr>
          <a:xfrm>
            <a:off x="1471449" y="2953407"/>
            <a:ext cx="5097518" cy="241738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9F8B88C3-108F-A512-E705-5352F2326983}"/>
              </a:ext>
            </a:extLst>
          </p:cNvPr>
          <p:cNvSpPr/>
          <p:nvPr/>
        </p:nvSpPr>
        <p:spPr>
          <a:xfrm>
            <a:off x="1471448" y="3657600"/>
            <a:ext cx="5118538" cy="252248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1B42FA9-A11C-5395-FCB0-B2DCAE94A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205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B95479-DE41-FD37-11E0-A27741D41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1735A02-F26A-5338-2529-8157BF562B0B}"/>
              </a:ext>
            </a:extLst>
          </p:cNvPr>
          <p:cNvSpPr/>
          <p:nvPr/>
        </p:nvSpPr>
        <p:spPr>
          <a:xfrm>
            <a:off x="363150" y="691171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1CE8F2-2F8F-9A84-C612-BEEA271499FF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F125C3-8679-C013-F3A6-EE6CDFBAA762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8B74F8-D7F9-CF4F-2FAC-543A20FBC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12/4/24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1EE447-926C-4912-874E-8C70C299BEF6}"/>
              </a:ext>
            </a:extLst>
          </p:cNvPr>
          <p:cNvSpPr txBox="1"/>
          <p:nvPr/>
        </p:nvSpPr>
        <p:spPr>
          <a:xfrm>
            <a:off x="251670" y="36257"/>
            <a:ext cx="60987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Challenges: Invalid Values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6361FE44-6746-BC89-A661-6AFCFA10A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69" y="850782"/>
            <a:ext cx="8282409" cy="239691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4964959-DC76-5B7B-CF5E-0C3E9443B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70" y="3692322"/>
            <a:ext cx="8276273" cy="1583869"/>
          </a:xfrm>
          <a:prstGeom prst="rect">
            <a:avLst/>
          </a:prstGeom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C919AC76-037D-1561-D58F-CC8D0C6D4643}"/>
              </a:ext>
            </a:extLst>
          </p:cNvPr>
          <p:cNvSpPr/>
          <p:nvPr/>
        </p:nvSpPr>
        <p:spPr>
          <a:xfrm>
            <a:off x="1587062" y="1660634"/>
            <a:ext cx="1671145" cy="220718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6E3A2334-9129-DF04-9374-EABBDA9BD1C4}"/>
              </a:ext>
            </a:extLst>
          </p:cNvPr>
          <p:cNvSpPr/>
          <p:nvPr/>
        </p:nvSpPr>
        <p:spPr>
          <a:xfrm>
            <a:off x="5355021" y="2306412"/>
            <a:ext cx="1671145" cy="220718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8F3C2282-0907-995C-91ED-EE47EE580675}"/>
              </a:ext>
            </a:extLst>
          </p:cNvPr>
          <p:cNvSpPr/>
          <p:nvPr/>
        </p:nvSpPr>
        <p:spPr>
          <a:xfrm>
            <a:off x="1455682" y="4369693"/>
            <a:ext cx="1671145" cy="236519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54A99803-5F17-D353-A006-E14669F02030}"/>
              </a:ext>
            </a:extLst>
          </p:cNvPr>
          <p:cNvSpPr/>
          <p:nvPr/>
        </p:nvSpPr>
        <p:spPr>
          <a:xfrm>
            <a:off x="5697427" y="4167908"/>
            <a:ext cx="1671145" cy="220718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60DFCBE2-9FA9-4A73-7960-D386C094DF1A}"/>
              </a:ext>
            </a:extLst>
          </p:cNvPr>
          <p:cNvSpPr/>
          <p:nvPr/>
        </p:nvSpPr>
        <p:spPr>
          <a:xfrm>
            <a:off x="5686097" y="1881352"/>
            <a:ext cx="1671145" cy="220718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F55B6FF4-725F-356E-9651-35BFFE654DA8}"/>
              </a:ext>
            </a:extLst>
          </p:cNvPr>
          <p:cNvSpPr/>
          <p:nvPr/>
        </p:nvSpPr>
        <p:spPr>
          <a:xfrm>
            <a:off x="6521669" y="4372250"/>
            <a:ext cx="1671145" cy="236519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DB8FFD10-1D62-77EB-98D7-B09008D6D6C3}"/>
              </a:ext>
            </a:extLst>
          </p:cNvPr>
          <p:cNvSpPr/>
          <p:nvPr/>
        </p:nvSpPr>
        <p:spPr>
          <a:xfrm>
            <a:off x="1374226" y="2732124"/>
            <a:ext cx="1671145" cy="236519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6C1E6894-739A-6BB7-8D10-55EE0541C6BA}"/>
              </a:ext>
            </a:extLst>
          </p:cNvPr>
          <p:cNvSpPr/>
          <p:nvPr/>
        </p:nvSpPr>
        <p:spPr>
          <a:xfrm>
            <a:off x="1374227" y="2515394"/>
            <a:ext cx="1671145" cy="236519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431E0381-4582-9EA1-6E11-C4F003959373}"/>
              </a:ext>
            </a:extLst>
          </p:cNvPr>
          <p:cNvSpPr/>
          <p:nvPr/>
        </p:nvSpPr>
        <p:spPr>
          <a:xfrm>
            <a:off x="1587063" y="4780068"/>
            <a:ext cx="5770179" cy="287996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>
              <a:solidFill>
                <a:schemeClr val="tx1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895A4157-938B-8649-F6C2-BC6769EFF226}"/>
              </a:ext>
            </a:extLst>
          </p:cNvPr>
          <p:cNvSpPr/>
          <p:nvPr/>
        </p:nvSpPr>
        <p:spPr>
          <a:xfrm>
            <a:off x="4118578" y="2734569"/>
            <a:ext cx="1756705" cy="220718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F97ABD-DE66-4952-20DF-CA79DAADDEF2}"/>
              </a:ext>
            </a:extLst>
          </p:cNvPr>
          <p:cNvSpPr txBox="1"/>
          <p:nvPr/>
        </p:nvSpPr>
        <p:spPr>
          <a:xfrm>
            <a:off x="340544" y="5321276"/>
            <a:ext cx="11510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dirty="0"/>
              <a:t>In the categorical features like ‘Sleep Duration’, ‘Dietary Habits’, ‘Profession’,  ‘Degree’, and ‘City’, there were some invalid values. </a:t>
            </a:r>
          </a:p>
          <a:p>
            <a:endParaRPr lang="en-BD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33777A60-F889-0076-0E95-D6F7011E9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469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741719-ED95-1FC0-206B-C4AC2BE42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12887A5-8590-EFFE-D97C-54214F0BAEEE}"/>
              </a:ext>
            </a:extLst>
          </p:cNvPr>
          <p:cNvSpPr/>
          <p:nvPr/>
        </p:nvSpPr>
        <p:spPr>
          <a:xfrm>
            <a:off x="363150" y="691171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285173-88A1-627C-1D69-DE51A391B0BB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588690-8633-40DA-8AB1-09FE10D5E8F4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E1D509-35C6-5BB4-9D3B-B7AE2A200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12/4/24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96A735-DF48-0CC2-7156-DEA79CA6DC42}"/>
              </a:ext>
            </a:extLst>
          </p:cNvPr>
          <p:cNvSpPr txBox="1"/>
          <p:nvPr/>
        </p:nvSpPr>
        <p:spPr>
          <a:xfrm>
            <a:off x="251670" y="36257"/>
            <a:ext cx="9480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Mapping of Sleep Duration</a:t>
            </a:r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DC32684-AEE5-4312-CEEC-E9E779E72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50" y="824411"/>
            <a:ext cx="6979610" cy="5342418"/>
          </a:xfrm>
          <a:prstGeom prst="rect">
            <a:avLst/>
          </a:prstGeom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6035854B-B513-1B6E-9305-CE676B48E703}"/>
              </a:ext>
            </a:extLst>
          </p:cNvPr>
          <p:cNvSpPr/>
          <p:nvPr/>
        </p:nvSpPr>
        <p:spPr>
          <a:xfrm>
            <a:off x="2007476" y="2123090"/>
            <a:ext cx="1573924" cy="22071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F7CC1937-22B1-28ED-1EFB-39D677F4164A}"/>
              </a:ext>
            </a:extLst>
          </p:cNvPr>
          <p:cNvSpPr/>
          <p:nvPr/>
        </p:nvSpPr>
        <p:spPr>
          <a:xfrm>
            <a:off x="2070538" y="2974428"/>
            <a:ext cx="861848" cy="23122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32641182-05A7-2DF9-8FF0-1877C7D0FAAC}"/>
              </a:ext>
            </a:extLst>
          </p:cNvPr>
          <p:cNvSpPr/>
          <p:nvPr/>
        </p:nvSpPr>
        <p:spPr>
          <a:xfrm>
            <a:off x="2039007" y="3668110"/>
            <a:ext cx="1542393" cy="219475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70C678D-0371-60E6-0E81-5A01D795A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715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2021-Brand-8-19-21">
      <a:dk1>
        <a:srgbClr val="000000"/>
      </a:dk1>
      <a:lt1>
        <a:srgbClr val="FFFFFF"/>
      </a:lt1>
      <a:dk2>
        <a:srgbClr val="4D4D4D"/>
      </a:dk2>
      <a:lt2>
        <a:srgbClr val="A60F2D"/>
      </a:lt2>
      <a:accent1>
        <a:srgbClr val="CA1237"/>
      </a:accent1>
      <a:accent2>
        <a:srgbClr val="002D61"/>
      </a:accent2>
      <a:accent3>
        <a:srgbClr val="F3E700"/>
      </a:accent3>
      <a:accent4>
        <a:srgbClr val="FF6727"/>
      </a:accent4>
      <a:accent5>
        <a:srgbClr val="AADC24"/>
      </a:accent5>
      <a:accent6>
        <a:srgbClr val="5BC3F5"/>
      </a:accent6>
      <a:hlink>
        <a:srgbClr val="CA1237"/>
      </a:hlink>
      <a:folHlink>
        <a:srgbClr val="FF0000"/>
      </a:folHlink>
    </a:clrScheme>
    <a:fontScheme name="Corbel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WSU Powerpoint">
      <a:dk1>
        <a:srgbClr val="919191"/>
      </a:dk1>
      <a:lt1>
        <a:srgbClr val="FFFFFF"/>
      </a:lt1>
      <a:dk2>
        <a:srgbClr val="EAEAEA"/>
      </a:dk2>
      <a:lt2>
        <a:srgbClr val="424242"/>
      </a:lt2>
      <a:accent1>
        <a:srgbClr val="C93446"/>
      </a:accent1>
      <a:accent2>
        <a:srgbClr val="FEFFFF"/>
      </a:accent2>
      <a:accent3>
        <a:srgbClr val="A4283F"/>
      </a:accent3>
      <a:accent4>
        <a:srgbClr val="515151"/>
      </a:accent4>
      <a:accent5>
        <a:srgbClr val="D5D5D5"/>
      </a:accent5>
      <a:accent6>
        <a:srgbClr val="FEFFFF"/>
      </a:accent6>
      <a:hlink>
        <a:srgbClr val="929292"/>
      </a:hlink>
      <a:folHlink>
        <a:srgbClr val="42424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31862</TotalTime>
  <Words>715</Words>
  <Application>Microsoft Macintosh PowerPoint</Application>
  <PresentationFormat>Widescreen</PresentationFormat>
  <Paragraphs>159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Corbel</vt:lpstr>
      <vt:lpstr>Times New Roman</vt:lpstr>
      <vt:lpstr>Office Theme</vt:lpstr>
      <vt:lpstr>1_Office Theme</vt:lpstr>
      <vt:lpstr>2_Office Theme</vt:lpstr>
      <vt:lpstr>PowerPoint Presentation</vt:lpstr>
      <vt:lpstr>Introduction</vt:lpstr>
      <vt:lpstr>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Dillon, Charles</dc:creator>
  <cp:lastModifiedBy>Hridhon, Abu Horaira</cp:lastModifiedBy>
  <cp:revision>531</cp:revision>
  <dcterms:created xsi:type="dcterms:W3CDTF">2021-09-07T17:43:47Z</dcterms:created>
  <dcterms:modified xsi:type="dcterms:W3CDTF">2024-12-12T01:15:31Z</dcterms:modified>
</cp:coreProperties>
</file>